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bin" ContentType="application/vnd.ms-powerpoint.smartTags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8" r:id="rId2"/>
    <p:sldId id="259" r:id="rId3"/>
    <p:sldId id="304" r:id="rId4"/>
    <p:sldId id="302" r:id="rId5"/>
    <p:sldId id="295" r:id="rId6"/>
    <p:sldId id="314" r:id="rId7"/>
    <p:sldId id="316" r:id="rId8"/>
    <p:sldId id="317" r:id="rId9"/>
    <p:sldId id="318" r:id="rId10"/>
    <p:sldId id="323" r:id="rId11"/>
    <p:sldId id="291" r:id="rId12"/>
    <p:sldId id="292" r:id="rId13"/>
    <p:sldId id="315" r:id="rId14"/>
    <p:sldId id="310" r:id="rId15"/>
    <p:sldId id="297" r:id="rId16"/>
    <p:sldId id="313" r:id="rId17"/>
    <p:sldId id="319" r:id="rId18"/>
    <p:sldId id="320" r:id="rId19"/>
    <p:sldId id="311" r:id="rId20"/>
    <p:sldId id="321" r:id="rId21"/>
    <p:sldId id="322" r:id="rId22"/>
    <p:sldId id="286" r:id="rId23"/>
    <p:sldId id="287" r:id="rId24"/>
    <p:sldId id="276" r:id="rId25"/>
    <p:sldId id="277" r:id="rId26"/>
  </p:sldIdLst>
  <p:sldSz cx="9144000" cy="6858000" type="screen4x3"/>
  <p:notesSz cx="6858000" cy="9144000"/>
  <p:smartTags r:id="rId29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7" autoAdjust="0"/>
    <p:restoredTop sz="94660"/>
  </p:normalViewPr>
  <p:slideViewPr>
    <p:cSldViewPr>
      <p:cViewPr varScale="1">
        <p:scale>
          <a:sx n="74" d="100"/>
          <a:sy n="74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06/relationships/smartTags" Target="smartTags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18910-572A-46CA-87EF-5F904E3E2FE4}" type="datetimeFigureOut">
              <a:rPr lang="en-US" smtClean="0"/>
              <a:pPr/>
              <a:t>6/29/2009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9B6D8-100F-49A7-B12C-1B973EB10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A1846E-2E4F-4CD1-A227-AFE22F8B3534}" type="datetimeFigureOut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AE9916-316A-4F3A-B2BB-1E019A04E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1A2B39-2E9E-45E7-864B-048D479E393A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0EC4A-A602-4B7A-8366-A8EE2971C491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9289D-F46B-4857-959D-2C5FFDB3D0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D0D0F-CB28-4659-967D-32C82FD2DFEB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20B48-CFFC-4C53-BB89-C2E4D79935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25008-5C00-498E-9DF0-8F65232A7DD3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A7D0-926B-4B48-91AD-220BC5A526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76594-F7EC-452D-AF21-AC22736762EE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A9B82-1DB6-4535-B592-5EB8326EE7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DAEA5-8833-4EB6-A226-9601BDFAE0E1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C6F90-2266-4628-A796-5D7034AA05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4B9E6-067C-42C3-9FD1-4F82D4D46B49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CB24-D782-4735-833D-EB5689DA54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3B1A4-E915-4E00-B6C5-970C3C19D3E3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C6A34-996D-40B3-A676-1120E78390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F3B15-D0AB-41C5-8AFB-0E88BBCA9959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4CCB5-7E4D-44E8-99CF-63607EE0A0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1BCBA-09FB-4D48-A440-FD99533CE4EC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8578F-7959-4C24-AB0F-9F050655A3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A1105-C096-4D9B-9A4C-E3DC0EBE74B5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47136-5D1A-4999-B25B-634374C6BA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2712F-C39D-40B2-89C6-7CD5DC2BA060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11AB3-B2CA-495E-B34D-AA51BE24EB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82B606-0E8D-4CDF-90D7-65626CBFB346}" type="datetime1">
              <a:rPr lang="en-US"/>
              <a:pPr>
                <a:defRPr/>
              </a:pPr>
              <a:t>6/29/2009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27C3BD-8DA6-417C-8C7A-8799E50EC0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26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19.png"/><Relationship Id="rId15" Type="http://schemas.openxmlformats.org/officeDocument/2006/relationships/image" Target="../media/image28.jpeg"/><Relationship Id="rId10" Type="http://schemas.openxmlformats.org/officeDocument/2006/relationships/image" Target="../media/image23.jpeg"/><Relationship Id="rId4" Type="http://schemas.openxmlformats.org/officeDocument/2006/relationships/image" Target="../media/image18.png"/><Relationship Id="rId9" Type="http://schemas.openxmlformats.org/officeDocument/2006/relationships/image" Target="../media/image22.png"/><Relationship Id="rId14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Office_Word_Document1.docx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i.edu/nsnam/ns/" TargetMode="External"/><Relationship Id="rId2" Type="http://schemas.openxmlformats.org/officeDocument/2006/relationships/hyperlink" Target="http://sourceforge.net/projects/ffmpe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t-adamantium.eu/" TargetMode="External"/><Relationship Id="rId2" Type="http://schemas.openxmlformats.org/officeDocument/2006/relationships/hyperlink" Target="http://www.tech.plymouth.ac.uk/spmc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>
                <a:solidFill>
                  <a:srgbClr val="FFFF00"/>
                </a:solidFill>
              </a:rPr>
              <a:t>Content Classification Based on Objective Video Quality Evaluation for MPEG4 Video Streaming over Wireless Networks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857250" y="3786188"/>
            <a:ext cx="5572125" cy="2714625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600" b="1" dirty="0" err="1">
                <a:solidFill>
                  <a:schemeClr val="tx1"/>
                </a:solidFill>
                <a:latin typeface="Helvetica"/>
              </a:rPr>
              <a:t>Asiya</a:t>
            </a:r>
            <a:r>
              <a:rPr lang="en-US" sz="2600" b="1" dirty="0">
                <a:solidFill>
                  <a:schemeClr val="tx1"/>
                </a:solidFill>
                <a:latin typeface="Helvetica"/>
              </a:rPr>
              <a:t> Khan, </a:t>
            </a:r>
            <a:r>
              <a:rPr lang="en-US" sz="2600" b="1" dirty="0" err="1">
                <a:solidFill>
                  <a:schemeClr val="tx1"/>
                </a:solidFill>
                <a:latin typeface="Helvetica"/>
              </a:rPr>
              <a:t>Lingfen</a:t>
            </a:r>
            <a:r>
              <a:rPr lang="en-US" sz="2600" b="1" dirty="0">
                <a:solidFill>
                  <a:schemeClr val="tx1"/>
                </a:solidFill>
                <a:latin typeface="Helvetica"/>
              </a:rPr>
              <a:t> Sun</a:t>
            </a:r>
          </a:p>
          <a:p>
            <a:pPr algn="l">
              <a:lnSpc>
                <a:spcPct val="80000"/>
              </a:lnSpc>
            </a:pPr>
            <a:r>
              <a:rPr lang="en-US" sz="2600" b="1" dirty="0">
                <a:solidFill>
                  <a:schemeClr val="tx1"/>
                </a:solidFill>
                <a:latin typeface="Helvetica"/>
              </a:rPr>
              <a:t>&amp; Emmanuel </a:t>
            </a:r>
            <a:r>
              <a:rPr lang="en-US" sz="2600" b="1" dirty="0" err="1">
                <a:solidFill>
                  <a:schemeClr val="tx1"/>
                </a:solidFill>
                <a:latin typeface="Helvetica"/>
              </a:rPr>
              <a:t>Ifeachor</a:t>
            </a:r>
            <a:endParaRPr lang="en-US" sz="2600" b="1" dirty="0">
              <a:solidFill>
                <a:schemeClr val="tx1"/>
              </a:solidFill>
              <a:latin typeface="Helvetica"/>
            </a:endParaRPr>
          </a:p>
          <a:p>
            <a:pPr algn="l">
              <a:lnSpc>
                <a:spcPct val="80000"/>
              </a:lnSpc>
            </a:pPr>
            <a:r>
              <a:rPr lang="en-US" sz="2600" b="1" dirty="0">
                <a:solidFill>
                  <a:schemeClr val="tx1"/>
                </a:solidFill>
                <a:latin typeface="Helvetica"/>
              </a:rPr>
              <a:t>3</a:t>
            </a:r>
            <a:r>
              <a:rPr lang="en-US" sz="2600" b="1" baseline="30000" dirty="0">
                <a:solidFill>
                  <a:schemeClr val="tx1"/>
                </a:solidFill>
                <a:latin typeface="Helvetica"/>
              </a:rPr>
              <a:t>rd</a:t>
            </a:r>
            <a:r>
              <a:rPr lang="en-US" sz="2600" b="1" dirty="0">
                <a:solidFill>
                  <a:schemeClr val="tx1"/>
                </a:solidFill>
                <a:latin typeface="Helvetica"/>
              </a:rPr>
              <a:t>  July 2009</a:t>
            </a:r>
          </a:p>
          <a:p>
            <a:pPr algn="l">
              <a:lnSpc>
                <a:spcPct val="80000"/>
              </a:lnSpc>
            </a:pPr>
            <a:endParaRPr lang="en-US" sz="2400" b="1" dirty="0">
              <a:solidFill>
                <a:srgbClr val="000066"/>
              </a:solidFill>
              <a:latin typeface="Helvetica"/>
            </a:endParaRPr>
          </a:p>
          <a:p>
            <a:pPr algn="l">
              <a:lnSpc>
                <a:spcPct val="80000"/>
              </a:lnSpc>
            </a:pPr>
            <a:r>
              <a:rPr lang="en-US" sz="2200" b="1" dirty="0">
                <a:solidFill>
                  <a:schemeClr val="tx1"/>
                </a:solidFill>
                <a:latin typeface="Helvetica"/>
              </a:rPr>
              <a:t>University of Plymouth</a:t>
            </a:r>
          </a:p>
          <a:p>
            <a:pPr algn="l">
              <a:lnSpc>
                <a:spcPct val="80000"/>
              </a:lnSpc>
              <a:spcAft>
                <a:spcPct val="20000"/>
              </a:spcAft>
            </a:pPr>
            <a:r>
              <a:rPr lang="en-US" sz="2200" b="1" dirty="0">
                <a:solidFill>
                  <a:schemeClr val="tx1"/>
                </a:solidFill>
                <a:latin typeface="Helvetica"/>
              </a:rPr>
              <a:t>United Kingdom</a:t>
            </a:r>
          </a:p>
          <a:p>
            <a:pPr algn="l">
              <a:lnSpc>
                <a:spcPct val="80000"/>
              </a:lnSpc>
              <a:spcAft>
                <a:spcPct val="20000"/>
              </a:spcAft>
            </a:pPr>
            <a:r>
              <a:rPr lang="en-US" sz="1800" b="1" i="1" dirty="0">
                <a:solidFill>
                  <a:schemeClr val="tx1"/>
                </a:solidFill>
                <a:latin typeface="Helvetica"/>
              </a:rPr>
              <a:t>{</a:t>
            </a:r>
            <a:r>
              <a:rPr lang="en-US" sz="1800" b="1" i="1" dirty="0" err="1">
                <a:solidFill>
                  <a:schemeClr val="tx1"/>
                </a:solidFill>
                <a:latin typeface="Helvetica"/>
              </a:rPr>
              <a:t>asiya.khan</a:t>
            </a:r>
            <a:r>
              <a:rPr lang="en-US" sz="1800" b="1" i="1" dirty="0">
                <a:solidFill>
                  <a:schemeClr val="tx1"/>
                </a:solidFill>
                <a:latin typeface="Helvetica"/>
              </a:rPr>
              <a:t>; </a:t>
            </a:r>
            <a:r>
              <a:rPr lang="en-US" sz="1800" b="1" i="1" dirty="0" err="1">
                <a:solidFill>
                  <a:schemeClr val="tx1"/>
                </a:solidFill>
                <a:latin typeface="Helvetica"/>
              </a:rPr>
              <a:t>l.sun</a:t>
            </a:r>
            <a:r>
              <a:rPr lang="en-US" sz="1800" b="1" i="1" dirty="0">
                <a:solidFill>
                  <a:schemeClr val="tx1"/>
                </a:solidFill>
                <a:latin typeface="Helvetica"/>
              </a:rPr>
              <a:t>; </a:t>
            </a:r>
            <a:r>
              <a:rPr lang="en-US" sz="1800" b="1" i="1" dirty="0" err="1">
                <a:solidFill>
                  <a:schemeClr val="tx1"/>
                </a:solidFill>
                <a:latin typeface="Helvetica"/>
              </a:rPr>
              <a:t>e.ifeachor</a:t>
            </a:r>
            <a:r>
              <a:rPr lang="en-US" sz="1800" b="1" i="1" dirty="0">
                <a:solidFill>
                  <a:schemeClr val="tx1"/>
                </a:solidFill>
                <a:latin typeface="Helvetica"/>
              </a:rPr>
              <a:t>} @</a:t>
            </a:r>
            <a:r>
              <a:rPr lang="en-US" sz="1800" b="1" i="1" dirty="0" err="1">
                <a:solidFill>
                  <a:schemeClr val="tx1"/>
                </a:solidFill>
                <a:latin typeface="Helvetica"/>
              </a:rPr>
              <a:t>plymouth.ac.uk</a:t>
            </a:r>
            <a:endParaRPr lang="en-US" sz="1800" b="1" i="1" dirty="0">
              <a:solidFill>
                <a:schemeClr val="tx1"/>
              </a:solidFill>
              <a:latin typeface="Helvetica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4000500"/>
            <a:ext cx="2071688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28688" y="4929188"/>
            <a:ext cx="4929187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2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71688"/>
            <a:ext cx="6572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2" descr="C:\Users\asiya\Pictures\img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2071688"/>
            <a:ext cx="1643062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358063" y="2428875"/>
            <a:ext cx="1357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200" b="1"/>
              <a:t>Information &amp; </a:t>
            </a:r>
          </a:p>
          <a:p>
            <a:pPr eaLnBrk="0" hangingPunct="0"/>
            <a:r>
              <a:rPr lang="en-GB" sz="1200" b="1"/>
              <a:t>Communication </a:t>
            </a:r>
          </a:p>
          <a:p>
            <a:pPr eaLnBrk="0" hangingPunct="0"/>
            <a:r>
              <a:rPr lang="en-GB" sz="1200" b="1"/>
              <a:t>Technologies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C0BF0-AEE0-49BE-9782-C9F947F7DC7B}" type="slidenum">
              <a:rPr lang="en-GB"/>
              <a:pPr>
                <a:defRPr/>
              </a:pPr>
              <a:t>1</a:t>
            </a:fld>
            <a:endParaRPr lang="en-GB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Classification of video contents (1)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                         End-to-end perceived video quality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                 Raw video                               PSNR/MOS     Degraded video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Raw video                                                                                      Received video    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6000" dirty="0">
                <a:solidFill>
                  <a:schemeClr val="tx1"/>
                </a:solidFill>
              </a:rPr>
              <a:t>    </a:t>
            </a:r>
            <a:r>
              <a:rPr lang="en-GB" sz="14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</a:t>
            </a:r>
            <a:r>
              <a:rPr lang="en-GB" sz="6000" dirty="0">
                <a:solidFill>
                  <a:schemeClr val="tx1"/>
                </a:solidFill>
              </a:rPr>
              <a:t>                           </a:t>
            </a:r>
            <a:endParaRPr lang="en-US" sz="18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                                                </a:t>
            </a:r>
            <a:r>
              <a:rPr lang="en-GB" sz="1400" b="1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Simulated system                                                                                                              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          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          Application Parameters  Network Parameters   Application Parameters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            </a:t>
            </a: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1600" dirty="0">
                <a:solidFill>
                  <a:schemeClr val="tx1"/>
                </a:solidFill>
              </a:rPr>
              <a:t>  Video quality</a:t>
            </a:r>
            <a:r>
              <a:rPr lang="en-US" sz="1600" dirty="0">
                <a:solidFill>
                  <a:schemeClr val="tx1"/>
                </a:solidFill>
              </a:rPr>
              <a:t>: </a:t>
            </a:r>
            <a:r>
              <a:rPr lang="en-GB" sz="1600" dirty="0">
                <a:solidFill>
                  <a:schemeClr val="tx1"/>
                </a:solidFill>
              </a:rPr>
              <a:t>end-user perceived quality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(MOS), an important metric. </a:t>
            </a: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</a:rPr>
              <a:t>  A</a:t>
            </a:r>
            <a:r>
              <a:rPr lang="en-GB" sz="1600" dirty="0" err="1">
                <a:solidFill>
                  <a:schemeClr val="tx1"/>
                </a:solidFill>
              </a:rPr>
              <a:t>ffected</a:t>
            </a:r>
            <a:r>
              <a:rPr lang="en-GB" sz="1600" dirty="0">
                <a:solidFill>
                  <a:schemeClr val="tx1"/>
                </a:solidFill>
              </a:rPr>
              <a:t> by application and network level and </a:t>
            </a:r>
            <a:r>
              <a:rPr lang="en-GB" sz="1600" dirty="0" err="1">
                <a:solidFill>
                  <a:schemeClr val="tx1"/>
                </a:solidFill>
              </a:rPr>
              <a:t>ot</a:t>
            </a:r>
            <a:r>
              <a:rPr lang="en-US" sz="1600" dirty="0">
                <a:solidFill>
                  <a:schemeClr val="tx1"/>
                </a:solidFill>
              </a:rPr>
              <a:t>her impairments.</a:t>
            </a: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</a:rPr>
              <a:t>  Video quality measurement: subjective (MOS) or objective (intrusive or non-intrusive)</a:t>
            </a:r>
            <a:endParaRPr lang="en-GB" sz="16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3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63" y="3429000"/>
            <a:ext cx="7239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2" descr="MPj0430586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63" y="3571875"/>
            <a:ext cx="7286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43" name="Right Arrow 42"/>
          <p:cNvSpPr/>
          <p:nvPr/>
        </p:nvSpPr>
        <p:spPr>
          <a:xfrm>
            <a:off x="3071813" y="3571875"/>
            <a:ext cx="642937" cy="117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4" name="Right Arrow 43"/>
          <p:cNvSpPr/>
          <p:nvPr/>
        </p:nvSpPr>
        <p:spPr>
          <a:xfrm>
            <a:off x="5286375" y="3571875"/>
            <a:ext cx="428625" cy="117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49" name="Straight Connector 48"/>
          <p:cNvCxnSpPr/>
          <p:nvPr/>
        </p:nvCxnSpPr>
        <p:spPr>
          <a:xfrm rot="5400000">
            <a:off x="2858294" y="4499769"/>
            <a:ext cx="1428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4893469" y="4536281"/>
            <a:ext cx="1358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357313" y="5214938"/>
            <a:ext cx="2214562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571875" y="5214938"/>
            <a:ext cx="2000250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5572125" y="5214938"/>
            <a:ext cx="2214563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V="1">
            <a:off x="716756" y="2783682"/>
            <a:ext cx="1285875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055" idx="0"/>
          </p:cNvCxnSpPr>
          <p:nvPr/>
        </p:nvCxnSpPr>
        <p:spPr>
          <a:xfrm rot="16200000" flipV="1">
            <a:off x="7040563" y="2889250"/>
            <a:ext cx="1357312" cy="7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1331913" y="278130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0800000">
            <a:off x="5286375" y="2786063"/>
            <a:ext cx="22860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rot="5400000" flipH="1" flipV="1">
            <a:off x="7287419" y="4714082"/>
            <a:ext cx="10001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1357313" y="2357438"/>
            <a:ext cx="6357937" cy="1587"/>
          </a:xfrm>
          <a:prstGeom prst="straightConnector1">
            <a:avLst/>
          </a:prstGeom>
          <a:ln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 rot="5400000">
            <a:off x="788194" y="4641057"/>
            <a:ext cx="1143000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643313" y="2643188"/>
            <a:ext cx="1643062" cy="428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chemeClr val="tx1"/>
                </a:solidFill>
              </a:rPr>
              <a:t>Full-ref Intrusive Measurement</a:t>
            </a:r>
          </a:p>
        </p:txBody>
      </p:sp>
      <p:sp>
        <p:nvSpPr>
          <p:cNvPr id="62" name="Bent Arrow 61"/>
          <p:cNvSpPr/>
          <p:nvPr/>
        </p:nvSpPr>
        <p:spPr>
          <a:xfrm>
            <a:off x="4500563" y="2500313"/>
            <a:ext cx="285750" cy="14287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Down Arrow 35"/>
          <p:cNvSpPr/>
          <p:nvPr/>
        </p:nvSpPr>
        <p:spPr>
          <a:xfrm>
            <a:off x="5357813" y="3714750"/>
            <a:ext cx="142875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2143125" y="3214688"/>
            <a:ext cx="4643438" cy="1214437"/>
          </a:xfrm>
          <a:prstGeom prst="ellips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2714625" y="3571875"/>
            <a:ext cx="928688" cy="428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chemeClr val="tx1"/>
                </a:solidFill>
              </a:rPr>
              <a:t>Encoder</a:t>
            </a:r>
          </a:p>
        </p:txBody>
      </p:sp>
      <p:pic>
        <p:nvPicPr>
          <p:cNvPr id="18464" name="Picture 45" descr="Picture1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63" y="3429000"/>
            <a:ext cx="142875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Rectangle 46"/>
          <p:cNvSpPr/>
          <p:nvPr/>
        </p:nvSpPr>
        <p:spPr>
          <a:xfrm>
            <a:off x="5643563" y="3571875"/>
            <a:ext cx="928687" cy="428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chemeClr val="tx1"/>
                </a:solidFill>
              </a:rPr>
              <a:t>Decoder</a:t>
            </a:r>
          </a:p>
        </p:txBody>
      </p:sp>
      <p:sp>
        <p:nvSpPr>
          <p:cNvPr id="48" name="Right Arrow 47"/>
          <p:cNvSpPr/>
          <p:nvPr/>
        </p:nvSpPr>
        <p:spPr>
          <a:xfrm>
            <a:off x="1785938" y="3714750"/>
            <a:ext cx="928687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0" name="Right Arrow 49"/>
          <p:cNvSpPr/>
          <p:nvPr/>
        </p:nvSpPr>
        <p:spPr>
          <a:xfrm>
            <a:off x="3643313" y="3714750"/>
            <a:ext cx="285750" cy="117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5" name="Right Arrow 54"/>
          <p:cNvSpPr/>
          <p:nvPr/>
        </p:nvSpPr>
        <p:spPr>
          <a:xfrm flipV="1">
            <a:off x="5286375" y="3714750"/>
            <a:ext cx="357188" cy="117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7" name="Right Arrow 56"/>
          <p:cNvSpPr/>
          <p:nvPr/>
        </p:nvSpPr>
        <p:spPr>
          <a:xfrm>
            <a:off x="6572250" y="3786188"/>
            <a:ext cx="785813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3" name="Slide Number Placeholder 7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D5FE2A-0F16-4818-B244-9AE8D4B3DD79}" type="slidenum">
              <a:rPr lang="en-GB"/>
              <a:pPr>
                <a:defRPr/>
              </a:pPr>
              <a:t>10</a:t>
            </a:fld>
            <a:endParaRPr lang="en-GB"/>
          </a:p>
        </p:txBody>
      </p:sp>
      <p:pic>
        <p:nvPicPr>
          <p:cNvPr id="1847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Classification of video contents (2)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501062" cy="4286250"/>
          </a:xfrm>
        </p:spPr>
        <p:txBody>
          <a:bodyPr rtlCol="0">
            <a:normAutofit/>
          </a:bodyPr>
          <a:lstStyle/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l"/>
            <a:r>
              <a:rPr lang="en-GB" sz="1600" b="1" dirty="0">
                <a:solidFill>
                  <a:schemeClr val="tx1"/>
                </a:solidFill>
              </a:rPr>
              <a:t>                                                                                                      </a:t>
            </a:r>
            <a:endParaRPr lang="en-GB" sz="1600" b="1" u="sng" dirty="0">
              <a:solidFill>
                <a:schemeClr val="tx1"/>
              </a:solidFill>
            </a:endParaRP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MOS                                             </a:t>
            </a:r>
            <a:r>
              <a:rPr lang="en-GB" sz="1600" dirty="0" err="1">
                <a:solidFill>
                  <a:schemeClr val="tx1"/>
                </a:solidFill>
              </a:rPr>
              <a:t>MOS</a:t>
            </a:r>
            <a:r>
              <a:rPr lang="en-GB" sz="1600" dirty="0">
                <a:solidFill>
                  <a:schemeClr val="tx1"/>
                </a:solidFill>
              </a:rPr>
              <a:t>                               </a:t>
            </a:r>
            <a:endParaRPr lang="en-GB" sz="1600" b="1" u="sng" dirty="0">
              <a:solidFill>
                <a:schemeClr val="tx1"/>
              </a:solidFill>
            </a:endParaRP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29797-2E9C-42D4-B89E-C534F551447A}" type="slidenum">
              <a:rPr lang="en-GB"/>
              <a:pPr>
                <a:defRPr/>
              </a:pPr>
              <a:t>11</a:t>
            </a:fld>
            <a:endParaRPr lang="en-GB" dirty="0"/>
          </a:p>
        </p:txBody>
      </p:sp>
      <p:pic>
        <p:nvPicPr>
          <p:cNvPr id="2151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000100" y="3143248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Application Level</a:t>
            </a:r>
          </a:p>
          <a:p>
            <a:pPr algn="ctr"/>
            <a:r>
              <a:rPr lang="en-GB" dirty="0" smtId="2"/>
              <a:t>SBR</a:t>
            </a:r>
            <a:r>
              <a:rPr lang="en-GB" dirty="0"/>
              <a:t>, FR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86248" y="3143248"/>
            <a:ext cx="221457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Network Level </a:t>
            </a:r>
          </a:p>
          <a:p>
            <a:pPr algn="ctr"/>
            <a:r>
              <a:rPr lang="en-GB" dirty="0" smtId="3"/>
              <a:t>PER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1571604" y="4357694"/>
            <a:ext cx="385765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Content type estimation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1786712" y="407114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4822827" y="410686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own Arrow 21"/>
          <p:cNvSpPr/>
          <p:nvPr/>
        </p:nvSpPr>
        <p:spPr>
          <a:xfrm>
            <a:off x="3000364" y="4857760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2071670" y="2857496"/>
            <a:ext cx="342902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893869" y="303529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5358612" y="299957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n Arrow 28"/>
          <p:cNvSpPr/>
          <p:nvPr/>
        </p:nvSpPr>
        <p:spPr>
          <a:xfrm>
            <a:off x="3428992" y="2500306"/>
            <a:ext cx="260033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2571736" y="5429264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Content type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1538" y="2143116"/>
            <a:ext cx="5579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Video MOS Scores(obtained by objective evaluation)</a:t>
            </a:r>
          </a:p>
        </p:txBody>
      </p:sp>
      <p:sp>
        <p:nvSpPr>
          <p:cNvPr id="23" name="Rectangle 28"/>
          <p:cNvSpPr>
            <a:spLocks noChangeArrowheads="1"/>
          </p:cNvSpPr>
          <p:nvPr/>
        </p:nvSpPr>
        <p:spPr bwMode="auto">
          <a:xfrm>
            <a:off x="1071563" y="5740400"/>
            <a:ext cx="7786687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i="1" dirty="0">
                <a:solidFill>
                  <a:srgbClr val="800000"/>
                </a:solidFill>
              </a:rPr>
              <a:t>A total of 450 samples were generated based on NS2 and </a:t>
            </a:r>
            <a:r>
              <a:rPr lang="en-GB" i="1" dirty="0" err="1">
                <a:solidFill>
                  <a:srgbClr val="800000"/>
                </a:solidFill>
              </a:rPr>
              <a:t>Evalvid</a:t>
            </a:r>
            <a:r>
              <a:rPr lang="en-GB" i="1" dirty="0">
                <a:solidFill>
                  <a:srgbClr val="800000"/>
                </a:solidFill>
              </a:rPr>
              <a:t> for content classification.</a:t>
            </a:r>
            <a:endParaRPr lang="en-US" i="1" dirty="0">
              <a:solidFill>
                <a:srgbClr val="800000"/>
              </a:solidFill>
            </a:endParaRPr>
          </a:p>
        </p:txBody>
      </p:sp>
      <p:sp>
        <p:nvSpPr>
          <p:cNvPr id="27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Classification of video contents (3)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00240"/>
            <a:ext cx="8501062" cy="4429156"/>
          </a:xfrm>
        </p:spPr>
        <p:txBody>
          <a:bodyPr rtlCol="0">
            <a:normAutofit/>
          </a:bodyPr>
          <a:lstStyle/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</a:t>
            </a: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</a:t>
            </a:r>
            <a:endParaRPr lang="en-GB" sz="2000" dirty="0">
              <a:solidFill>
                <a:schemeClr val="tx1"/>
              </a:solidFill>
            </a:endParaRP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 - Data split at 62% (from 13-dimensional Euclidean space)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-  </a:t>
            </a:r>
            <a:r>
              <a:rPr lang="en-GB" sz="2000" dirty="0" err="1">
                <a:solidFill>
                  <a:schemeClr val="tx1"/>
                </a:solidFill>
              </a:rPr>
              <a:t>Cophenetic</a:t>
            </a:r>
            <a:r>
              <a:rPr lang="en-GB" sz="2000" dirty="0">
                <a:solidFill>
                  <a:schemeClr val="tx1"/>
                </a:solidFill>
              </a:rPr>
              <a:t> Coefficient C ~ 73.29%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 - Classified into 3 groups as a clear structure  is formed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29797-2E9C-42D4-B89E-C534F551447A}" type="slidenum">
              <a:rPr lang="en-GB"/>
              <a:pPr>
                <a:defRPr/>
              </a:pPr>
              <a:t>12</a:t>
            </a:fld>
            <a:endParaRPr lang="en-GB"/>
          </a:p>
        </p:txBody>
      </p:sp>
      <p:pic>
        <p:nvPicPr>
          <p:cNvPr id="2151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143116"/>
            <a:ext cx="364333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4" y="2214554"/>
            <a:ext cx="407196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Classification of Video Contents (4)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143125"/>
            <a:ext cx="8286750" cy="4286250"/>
          </a:xfrm>
        </p:spPr>
        <p:txBody>
          <a:bodyPr rtlCol="0">
            <a:normAutofit fontScale="62500" lnSpcReduction="20000"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3100" b="1" u="sng" dirty="0">
                <a:solidFill>
                  <a:schemeClr val="tx1"/>
                </a:solidFill>
              </a:rPr>
              <a:t>Test Sequences Classified into 3 Categories of: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b="1" u="sng" dirty="0">
              <a:solidFill>
                <a:schemeClr val="tx1"/>
              </a:solidFill>
            </a:endParaRPr>
          </a:p>
          <a:p>
            <a:pPr marL="914400" lvl="1" indent="-4572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>
                <a:solidFill>
                  <a:schemeClr val="tx1"/>
                </a:solidFill>
              </a:rPr>
              <a:t>Slow Movement(SM) </a:t>
            </a:r>
          </a:p>
          <a:p>
            <a:pPr marL="914400" lvl="1" indent="-457200" algn="l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 (news type of videos e.g. video- </a:t>
            </a:r>
          </a:p>
          <a:p>
            <a:pPr marL="914400" lvl="1" indent="-457200" algn="l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  conferencing application) </a:t>
            </a:r>
          </a:p>
          <a:p>
            <a:pPr marL="914400" lvl="1" indent="-457200" algn="l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      </a:t>
            </a:r>
            <a:endParaRPr lang="en-GB" sz="2600" dirty="0">
              <a:solidFill>
                <a:schemeClr val="tx1"/>
              </a:solidFill>
            </a:endParaRPr>
          </a:p>
          <a:p>
            <a:pPr marL="914400" lvl="1" indent="-457200" algn="l" eaLnBrk="1" fontAlgn="auto" hangingPunct="1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GB" dirty="0">
                <a:solidFill>
                  <a:schemeClr val="tx1"/>
                </a:solidFill>
              </a:rPr>
              <a:t>Gentle Walking(GW) </a:t>
            </a:r>
          </a:p>
          <a:p>
            <a:pPr marL="914400" lvl="1" indent="-457200" algn="l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sz="2900" dirty="0">
                <a:solidFill>
                  <a:schemeClr val="tx1"/>
                </a:solidFill>
              </a:rPr>
              <a:t>(</a:t>
            </a:r>
            <a:r>
              <a:rPr lang="en-GB" dirty="0">
                <a:solidFill>
                  <a:schemeClr val="tx1"/>
                </a:solidFill>
              </a:rPr>
              <a:t>wide-angled clips in which both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3200" dirty="0">
                <a:solidFill>
                  <a:schemeClr val="tx1"/>
                </a:solidFill>
              </a:rPr>
              <a:t>  background and content is moving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3200" dirty="0">
                <a:solidFill>
                  <a:schemeClr val="tx1"/>
                </a:solidFill>
              </a:rPr>
              <a:t>  e.g. </a:t>
            </a:r>
            <a:r>
              <a:rPr lang="en-GB" sz="2900" dirty="0">
                <a:solidFill>
                  <a:schemeClr val="tx1"/>
                </a:solidFill>
              </a:rPr>
              <a:t>typical video call application)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900" dirty="0">
                <a:solidFill>
                  <a:schemeClr val="tx1"/>
                </a:solidFill>
              </a:rPr>
              <a:t>       </a:t>
            </a:r>
          </a:p>
          <a:p>
            <a:pPr marL="914400" lvl="1" indent="-457200" algn="l" eaLnBrk="1" fontAlgn="auto" hangingPunct="1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GB" dirty="0">
                <a:solidFill>
                  <a:schemeClr val="tx1"/>
                </a:solidFill>
              </a:rPr>
              <a:t>Rapid Movement(RM) – </a:t>
            </a:r>
          </a:p>
          <a:p>
            <a:pPr marL="914400" lvl="1" indent="-457200" algn="l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   (sports type clips – e.g. typical video streaming application will </a:t>
            </a:r>
          </a:p>
          <a:p>
            <a:pPr marL="914400" lvl="1" indent="-457200" algn="l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   have all three types of content)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pic>
        <p:nvPicPr>
          <p:cNvPr id="23560" name="Picture 2" descr="C:\Documents and Settings\akhan1\My Documents\My Pictures\akiyo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2571750"/>
            <a:ext cx="92868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3" descr="C:\Documents and Settings\akhan1\My Documents\My Pictures\foreman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3643313"/>
            <a:ext cx="857256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4" descr="C:\Documents and Settings\akhan1\My Documents\My Pictures\stefan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750" y="4714875"/>
            <a:ext cx="92868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5" descr="C:\Documents and Settings\akhan1\My Documents\My Pictures\suzie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43875" y="2571750"/>
            <a:ext cx="8382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Picture 6" descr="C:\Documents and Settings\akhan1\My Documents\My Pictures\carphone.bm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43875" y="3643313"/>
            <a:ext cx="8382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B9D46-DA39-4CF3-B8D8-96D59C148190}" type="slidenum">
              <a:rPr lang="en-GB"/>
              <a:pPr>
                <a:defRPr/>
              </a:pPr>
              <a:t>13</a:t>
            </a:fld>
            <a:endParaRPr lang="en-GB"/>
          </a:p>
        </p:txBody>
      </p:sp>
      <p:pic>
        <p:nvPicPr>
          <p:cNvPr id="23567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grandma.png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57950" y="2571744"/>
            <a:ext cx="809625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tennis_qcif-0001.jpg"/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643702" y="3643314"/>
            <a:ext cx="64294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vlcsnap-601028.pn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15074" y="4714884"/>
            <a:ext cx="92869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2" descr="football_qcif-0001.bmp"/>
          <p:cNvPicPr/>
          <p:nvPr/>
        </p:nvPicPr>
        <p:blipFill>
          <a:blip r:embed="rId12"/>
          <a:stretch>
            <a:fillRect/>
          </a:stretch>
        </p:blipFill>
        <p:spPr>
          <a:xfrm>
            <a:off x="8072462" y="4714884"/>
            <a:ext cx="857256" cy="785818"/>
          </a:xfrm>
          <a:prstGeom prst="rect">
            <a:avLst/>
          </a:prstGeom>
        </p:spPr>
      </p:pic>
      <p:pic>
        <p:nvPicPr>
          <p:cNvPr id="22" name="Picture 21" descr="bridge-close.png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572132" y="2643182"/>
            <a:ext cx="785818" cy="785818"/>
          </a:xfrm>
          <a:prstGeom prst="rect">
            <a:avLst/>
          </a:prstGeom>
        </p:spPr>
      </p:pic>
      <p:pic>
        <p:nvPicPr>
          <p:cNvPr id="24" name="Picture 23" descr="tempete_qcif-0001.jpg"/>
          <p:cNvPicPr/>
          <p:nvPr/>
        </p:nvPicPr>
        <p:blipFill>
          <a:blip r:embed="rId14"/>
          <a:stretch>
            <a:fillRect/>
          </a:stretch>
        </p:blipFill>
        <p:spPr>
          <a:xfrm>
            <a:off x="6000760" y="3643314"/>
            <a:ext cx="642942" cy="895623"/>
          </a:xfrm>
          <a:prstGeom prst="rect">
            <a:avLst/>
          </a:prstGeom>
        </p:spPr>
      </p:pic>
      <p:pic>
        <p:nvPicPr>
          <p:cNvPr id="25" name="Picture 24" descr="coastguard_qcif-0150.jpg"/>
          <p:cNvPicPr/>
          <p:nvPr/>
        </p:nvPicPr>
        <p:blipFill>
          <a:blip r:embed="rId15"/>
          <a:stretch>
            <a:fillRect/>
          </a:stretch>
        </p:blipFill>
        <p:spPr>
          <a:xfrm>
            <a:off x="5357818" y="3643314"/>
            <a:ext cx="642942" cy="857257"/>
          </a:xfrm>
          <a:prstGeom prst="rect">
            <a:avLst/>
          </a:prstGeom>
        </p:spPr>
      </p:pic>
      <p:sp>
        <p:nvSpPr>
          <p:cNvPr id="26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FFFF00"/>
                </a:solidFill>
              </a:rPr>
              <a:t>Comparison of the Classification model with S-T dynamics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    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47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D4958F-9F74-47D1-83BD-C04CBFF33F26}" type="slidenum">
              <a:rPr lang="en-GB"/>
              <a:pPr>
                <a:defRPr/>
              </a:pPr>
              <a:t>14</a:t>
            </a:fld>
            <a:endParaRPr lang="en-GB"/>
          </a:p>
        </p:txBody>
      </p:sp>
      <p:pic>
        <p:nvPicPr>
          <p:cNvPr id="35865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0" y="2071678"/>
          <a:ext cx="8886825" cy="3857652"/>
        </p:xfrm>
        <a:graphic>
          <a:graphicData uri="http://schemas.openxmlformats.org/presentationml/2006/ole">
            <p:oleObj spid="_x0000_s30721" name="Document" r:id="rId5" imgW="6368047" imgH="1478547" progId="Word.Document.12">
              <p:embed/>
            </p:oleObj>
          </a:graphicData>
        </a:graphic>
      </p:graphicFrame>
      <p:sp>
        <p:nvSpPr>
          <p:cNvPr id="31" name="Rectangle 30"/>
          <p:cNvSpPr/>
          <p:nvPr/>
        </p:nvSpPr>
        <p:spPr>
          <a:xfrm>
            <a:off x="4000496" y="2500306"/>
            <a:ext cx="51435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Low spatial – Low temporal activity: defined in the bottom left quarter in the grid.</a:t>
            </a:r>
          </a:p>
          <a:p>
            <a:pPr lvl="0"/>
            <a:endParaRPr lang="en-GB" dirty="0"/>
          </a:p>
          <a:p>
            <a:pPr lvl="0"/>
            <a:r>
              <a:rPr lang="en-US" dirty="0"/>
              <a:t>Low spatial – High temporal activity: defined in the bottom right quarter in the grid.</a:t>
            </a:r>
          </a:p>
          <a:p>
            <a:pPr lvl="0"/>
            <a:endParaRPr lang="en-GB" dirty="0"/>
          </a:p>
          <a:p>
            <a:pPr lvl="0"/>
            <a:r>
              <a:rPr lang="en-US" dirty="0"/>
              <a:t>High spatial – High temporal activity: defined in the top right quarter in the grid.</a:t>
            </a:r>
          </a:p>
          <a:p>
            <a:pPr lvl="0"/>
            <a:endParaRPr lang="en-GB" dirty="0"/>
          </a:p>
          <a:p>
            <a:pPr lvl="0"/>
            <a:r>
              <a:rPr lang="en-US" dirty="0"/>
              <a:t>High spatial – Low temporal activity: defined in the top left quarter in the grid.</a:t>
            </a:r>
            <a:endParaRPr lang="en-GB" dirty="0"/>
          </a:p>
        </p:txBody>
      </p:sp>
      <p:sp>
        <p:nvSpPr>
          <p:cNvPr id="34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Principal Co-ordinate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EF98D-C62A-4DF1-BBAA-8003655E39C5}" type="slidenum">
              <a:rPr lang="en-GB"/>
              <a:pPr>
                <a:defRPr/>
              </a:pPr>
              <a:t>15</a:t>
            </a:fld>
            <a:endParaRPr lang="en-GB"/>
          </a:p>
        </p:txBody>
      </p:sp>
      <p:pic>
        <p:nvPicPr>
          <p:cNvPr id="2768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  <p:pic>
        <p:nvPicPr>
          <p:cNvPr id="14" name="Picture 13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71678"/>
            <a:ext cx="4905399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4786314" y="2285992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The scatter plot of the points  provides a visual representation of the original distances and produces representation of data in a small number of dimensions. </a:t>
            </a:r>
          </a:p>
          <a:p>
            <a:endParaRPr lang="en-US" dirty="0"/>
          </a:p>
          <a:p>
            <a:r>
              <a:rPr lang="en-US" dirty="0"/>
              <a:t>The distance between each video sequence indicates the characteristics of the content, e.g. the closer they are the more similar they are in attributes.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Degree of influence of each </a:t>
            </a:r>
            <a:r>
              <a:rPr lang="en-GB" dirty="0" err="1">
                <a:solidFill>
                  <a:srgbClr val="FFFF00"/>
                </a:solidFill>
              </a:rPr>
              <a:t>QoS</a:t>
            </a:r>
            <a:r>
              <a:rPr lang="en-GB" dirty="0">
                <a:solidFill>
                  <a:srgbClr val="FFFF00"/>
                </a:solidFill>
              </a:rPr>
              <a:t> parameter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EF98D-C62A-4DF1-BBAA-8003655E39C5}" type="slidenum">
              <a:rPr lang="en-GB"/>
              <a:pPr>
                <a:defRPr/>
              </a:pPr>
              <a:t>16</a:t>
            </a:fld>
            <a:endParaRPr lang="en-GB"/>
          </a:p>
        </p:txBody>
      </p:sp>
      <p:pic>
        <p:nvPicPr>
          <p:cNvPr id="2768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85720" y="2643182"/>
          <a:ext cx="8715434" cy="3643341"/>
        </p:xfrm>
        <a:graphic>
          <a:graphicData uri="http://schemas.openxmlformats.org/drawingml/2006/table">
            <a:tbl>
              <a:tblPr/>
              <a:tblGrid>
                <a:gridCol w="1942063"/>
                <a:gridCol w="1942063"/>
                <a:gridCol w="1207827"/>
                <a:gridCol w="1207827"/>
                <a:gridCol w="1207827"/>
                <a:gridCol w="1207827"/>
              </a:tblGrid>
              <a:tr h="280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Content type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Content 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Scores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smtId="4">
                          <a:latin typeface="Times New Roman"/>
                          <a:ea typeface="Times New Roman"/>
                        </a:rPr>
                        <a:t>SBR</a:t>
                      </a:r>
                      <a:r>
                        <a:rPr lang="en-US" sz="1800">
                          <a:latin typeface="Times New Roman"/>
                          <a:ea typeface="Times New Roman"/>
                        </a:rPr>
                        <a:t> 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FR 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smtId="5">
                          <a:latin typeface="Times New Roman"/>
                          <a:ea typeface="Times New Roman"/>
                        </a:rPr>
                        <a:t>PER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SM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Akiyo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0.212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0.57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-0.58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-0.58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Suzie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0.313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0.66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0.25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-0.71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Grandma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0.147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-0.76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0.64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-0.05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Bridge-close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0.092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0.41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-0.22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-0.89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GW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Table Tennis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0.287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0.08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-0.99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0.11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Carphone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0.154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0.35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-0.93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0.10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Tempete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0.231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0.25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-0.46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-0.85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Foreman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0.204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0.56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0.45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-0.69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Coastguard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0.221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0.62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-0.60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0.51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RM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Stefan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0.413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0.40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-0.72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0.58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Football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0.448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0.62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-0.57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0.55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Rugby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0.454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0.65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</a:rPr>
                        <a:t>-0.59</a:t>
                      </a:r>
                      <a:endParaRPr lang="en-GB" sz="18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0.48</a:t>
                      </a:r>
                      <a:endParaRPr lang="en-GB" sz="18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85720" y="2143116"/>
            <a:ext cx="39613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Principal component scores table</a:t>
            </a:r>
          </a:p>
        </p:txBody>
      </p:sp>
      <p:sp>
        <p:nvSpPr>
          <p:cNvPr id="19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Degree of influence of each </a:t>
            </a:r>
            <a:r>
              <a:rPr lang="en-GB" dirty="0" err="1">
                <a:solidFill>
                  <a:srgbClr val="FFFF00"/>
                </a:solidFill>
              </a:rPr>
              <a:t>QoS</a:t>
            </a:r>
            <a:r>
              <a:rPr lang="en-GB" dirty="0">
                <a:solidFill>
                  <a:srgbClr val="FFFF00"/>
                </a:solidFill>
              </a:rPr>
              <a:t> parameter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EF98D-C62A-4DF1-BBAA-8003655E39C5}" type="slidenum">
              <a:rPr lang="en-GB"/>
              <a:pPr>
                <a:defRPr/>
              </a:pPr>
              <a:t>17</a:t>
            </a:fld>
            <a:endParaRPr lang="en-GB"/>
          </a:p>
        </p:txBody>
      </p:sp>
      <p:pic>
        <p:nvPicPr>
          <p:cNvPr id="2768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571472" y="2214554"/>
            <a:ext cx="80010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From the PCA scores table , we find that:</a:t>
            </a:r>
          </a:p>
          <a:p>
            <a:r>
              <a:rPr lang="en-US" dirty="0"/>
              <a:t>Content type 1 – SM: The main factors degrading objective video quality are: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   Frame rate and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   Send </a:t>
            </a:r>
            <a:r>
              <a:rPr lang="en-US" dirty="0" err="1"/>
              <a:t>bitrate</a:t>
            </a:r>
            <a:r>
              <a:rPr lang="en-US" dirty="0"/>
              <a:t>. </a:t>
            </a:r>
          </a:p>
          <a:p>
            <a:r>
              <a:rPr lang="en-US" dirty="0"/>
              <a:t>However, the requirements of frame rate are higher than that of send </a:t>
            </a:r>
            <a:r>
              <a:rPr lang="en-US" dirty="0" err="1"/>
              <a:t>bitrate</a:t>
            </a:r>
            <a:r>
              <a:rPr lang="en-US" dirty="0"/>
              <a:t>.</a:t>
            </a:r>
            <a:endParaRPr lang="en-GB" dirty="0"/>
          </a:p>
          <a:p>
            <a:r>
              <a:rPr lang="en-US" dirty="0"/>
              <a:t>Content type 2 – GW: The main factors degrading objective video quality are: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   Send </a:t>
            </a:r>
            <a:r>
              <a:rPr lang="en-US" dirty="0" err="1"/>
              <a:t>bitrate</a:t>
            </a:r>
            <a:r>
              <a:rPr lang="en-US" dirty="0"/>
              <a:t> and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   Packet error rate. </a:t>
            </a:r>
          </a:p>
          <a:p>
            <a:r>
              <a:rPr lang="en-US" dirty="0"/>
              <a:t>In this category packet loss has a much higher impact on quality compared to SM. </a:t>
            </a:r>
            <a:endParaRPr lang="en-GB" dirty="0"/>
          </a:p>
          <a:p>
            <a:r>
              <a:rPr lang="en-US" dirty="0"/>
              <a:t>Content type 3 – RM: The main factor degrading the video quality are: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  Send </a:t>
            </a:r>
            <a:r>
              <a:rPr lang="en-US" dirty="0" err="1"/>
              <a:t>bitrate</a:t>
            </a:r>
            <a:r>
              <a:rPr lang="en-US" dirty="0"/>
              <a:t> and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  Packet error rate.</a:t>
            </a:r>
          </a:p>
          <a:p>
            <a:r>
              <a:rPr lang="en-US" dirty="0"/>
              <a:t>Same as GW.</a:t>
            </a:r>
            <a:endParaRPr lang="en-GB" dirty="0"/>
          </a:p>
        </p:txBody>
      </p:sp>
      <p:sp>
        <p:nvSpPr>
          <p:cNvPr id="14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Degree of influence of each </a:t>
            </a:r>
            <a:r>
              <a:rPr lang="en-GB" dirty="0" err="1">
                <a:solidFill>
                  <a:srgbClr val="FFFF00"/>
                </a:solidFill>
              </a:rPr>
              <a:t>QoS</a:t>
            </a:r>
            <a:r>
              <a:rPr lang="en-GB" dirty="0">
                <a:solidFill>
                  <a:srgbClr val="FFFF00"/>
                </a:solidFill>
              </a:rPr>
              <a:t> parameter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EF98D-C62A-4DF1-BBAA-8003655E39C5}" type="slidenum">
              <a:rPr lang="en-GB"/>
              <a:pPr>
                <a:defRPr/>
              </a:pPr>
              <a:t>18</a:t>
            </a:fld>
            <a:endParaRPr lang="en-GB"/>
          </a:p>
        </p:txBody>
      </p:sp>
      <p:pic>
        <p:nvPicPr>
          <p:cNvPr id="2768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786058"/>
            <a:ext cx="4556191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357158" y="2214554"/>
            <a:ext cx="79864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/>
              <a:t>Degree of influence of </a:t>
            </a:r>
            <a:r>
              <a:rPr lang="en-GB" sz="2200" dirty="0" err="1"/>
              <a:t>QoS</a:t>
            </a:r>
            <a:r>
              <a:rPr lang="en-GB" sz="2200" dirty="0"/>
              <a:t> Parameters given by the Box plot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00628" y="3286124"/>
            <a:ext cx="37147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From the Box and Whiskers plot:</a:t>
            </a:r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For SM FR has a bigger impact </a:t>
            </a:r>
          </a:p>
          <a:p>
            <a:r>
              <a:rPr lang="en-US" dirty="0"/>
              <a:t>   on quality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For GW </a:t>
            </a:r>
            <a:r>
              <a:rPr lang="en-US" dirty="0" smtId="16"/>
              <a:t>PER</a:t>
            </a:r>
            <a:r>
              <a:rPr lang="en-US" dirty="0"/>
              <a:t> has a bigger </a:t>
            </a:r>
          </a:p>
          <a:p>
            <a:r>
              <a:rPr lang="en-US" dirty="0"/>
              <a:t>   impact than </a:t>
            </a:r>
            <a:r>
              <a:rPr lang="en-US" dirty="0" smtId="17"/>
              <a:t>SBR</a:t>
            </a:r>
            <a:r>
              <a:rPr lang="en-US" dirty="0"/>
              <a:t> and FR </a:t>
            </a:r>
          </a:p>
          <a:p>
            <a:r>
              <a:rPr lang="en-US" dirty="0"/>
              <a:t>  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Similarly, </a:t>
            </a:r>
            <a:r>
              <a:rPr lang="en-US" dirty="0" smtId="18"/>
              <a:t>SBR</a:t>
            </a:r>
            <a:r>
              <a:rPr lang="en-US" dirty="0"/>
              <a:t> and </a:t>
            </a:r>
            <a:r>
              <a:rPr lang="en-US" dirty="0" smtId="19"/>
              <a:t>PER</a:t>
            </a:r>
            <a:r>
              <a:rPr lang="en-US" dirty="0"/>
              <a:t> have bigger impact for RM </a:t>
            </a:r>
          </a:p>
          <a:p>
            <a:r>
              <a:rPr lang="en-US" dirty="0"/>
              <a:t>   </a:t>
            </a:r>
            <a:endParaRPr lang="en-GB" dirty="0"/>
          </a:p>
        </p:txBody>
      </p:sp>
      <p:sp>
        <p:nvSpPr>
          <p:cNvPr id="17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FFFF00"/>
                </a:solidFill>
              </a:rPr>
              <a:t>Relationship between video contents and objective video quality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400" b="1" u="sng" dirty="0">
                <a:solidFill>
                  <a:schemeClr val="tx1"/>
                </a:solidFill>
              </a:rPr>
              <a:t>Proposed Model for SM, GW, RM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400" dirty="0">
                <a:solidFill>
                  <a:schemeClr val="tx1"/>
                </a:solidFill>
              </a:rPr>
              <a:t>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800" b="1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162A3-C0A4-460A-9BB5-40CCDD8755AB}" type="slidenum">
              <a:rPr lang="en-GB"/>
              <a:pPr>
                <a:defRPr/>
              </a:pPr>
              <a:t>19</a:t>
            </a:fld>
            <a:endParaRPr lang="en-GB"/>
          </a:p>
        </p:txBody>
      </p:sp>
      <p:pic>
        <p:nvPicPr>
          <p:cNvPr id="36901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071538" y="2643182"/>
          <a:ext cx="7143800" cy="1857388"/>
        </p:xfrm>
        <a:graphic>
          <a:graphicData uri="http://schemas.openxmlformats.org/drawingml/2006/table">
            <a:tbl>
              <a:tblPr/>
              <a:tblGrid>
                <a:gridCol w="7143800"/>
              </a:tblGrid>
              <a:tr h="18573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MOS</a:t>
                      </a:r>
                      <a:r>
                        <a:rPr lang="en-US" sz="2000" baseline="-25000" dirty="0">
                          <a:latin typeface="Times New Roman"/>
                          <a:ea typeface="Times New Roman"/>
                        </a:rPr>
                        <a:t>SM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= 0.0075</a:t>
                      </a:r>
                      <a:r>
                        <a:rPr lang="en-US" sz="2000" i="1" dirty="0" smtId="6">
                          <a:latin typeface="Times New Roman"/>
                          <a:ea typeface="Times New Roman"/>
                        </a:rPr>
                        <a:t>SBR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– 0.014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</a:rPr>
                        <a:t>FR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- 3.79</a:t>
                      </a:r>
                      <a:r>
                        <a:rPr lang="en-US" sz="2000" i="1" dirty="0" smtId="7">
                          <a:latin typeface="Times New Roman"/>
                          <a:ea typeface="Times New Roman"/>
                        </a:rPr>
                        <a:t>PER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+ 3.4  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Content type: SM (R</a:t>
                      </a:r>
                      <a:r>
                        <a:rPr lang="en-US" sz="2000" baseline="30000" dirty="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= 85.72%)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MOS</a:t>
                      </a:r>
                      <a:r>
                        <a:rPr lang="en-US" sz="2000" baseline="-25000" dirty="0">
                          <a:latin typeface="Times New Roman"/>
                          <a:ea typeface="Times New Roman"/>
                        </a:rPr>
                        <a:t>GW 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= 0.0065</a:t>
                      </a:r>
                      <a:r>
                        <a:rPr lang="en-US" sz="2000" i="1" dirty="0" smtId="8">
                          <a:latin typeface="Times New Roman"/>
                          <a:ea typeface="Times New Roman"/>
                        </a:rPr>
                        <a:t>SBR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– 0.0092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</a:rPr>
                        <a:t>FR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– 5.76</a:t>
                      </a:r>
                      <a:r>
                        <a:rPr lang="en-US" sz="2000" i="1" dirty="0" smtId="9">
                          <a:latin typeface="Times New Roman"/>
                          <a:ea typeface="Times New Roman"/>
                        </a:rPr>
                        <a:t>PER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+ 2.98  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Content type: GW (R</a:t>
                      </a:r>
                      <a:r>
                        <a:rPr lang="en-US" sz="2000" baseline="30000" dirty="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= 99.65%)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MOS</a:t>
                      </a:r>
                      <a:r>
                        <a:rPr lang="en-US" sz="2000" baseline="-25000" dirty="0">
                          <a:latin typeface="Times New Roman"/>
                          <a:ea typeface="Times New Roman"/>
                        </a:rPr>
                        <a:t>RM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=  0.002</a:t>
                      </a:r>
                      <a:r>
                        <a:rPr lang="en-US" sz="2000" i="1" dirty="0" smtId="10">
                          <a:latin typeface="Times New Roman"/>
                          <a:ea typeface="Times New Roman"/>
                        </a:rPr>
                        <a:t>SBR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– 0.0012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</a:rPr>
                        <a:t>FR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- 9.53</a:t>
                      </a:r>
                      <a:r>
                        <a:rPr lang="en-US" sz="2000" i="1" dirty="0" smtId="11">
                          <a:latin typeface="Times New Roman"/>
                          <a:ea typeface="Times New Roman"/>
                        </a:rPr>
                        <a:t>PER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+ 3.08 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Content type: RM (R</a:t>
                      </a:r>
                      <a:r>
                        <a:rPr lang="en-US" sz="2000" baseline="30000" dirty="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= 89.73%)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Presentation Outline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143125"/>
            <a:ext cx="8286750" cy="4214813"/>
          </a:xfrm>
        </p:spPr>
        <p:txBody>
          <a:bodyPr rtlCol="0">
            <a:normAutofit fontScale="40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6000" dirty="0">
                <a:solidFill>
                  <a:schemeClr val="tx1"/>
                </a:solidFill>
              </a:rPr>
              <a:t>  Background</a:t>
            </a:r>
            <a:endParaRPr lang="en-US" sz="6000" dirty="0">
              <a:solidFill>
                <a:schemeClr val="tx1"/>
              </a:solidFill>
            </a:endParaRP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5100" dirty="0">
                <a:solidFill>
                  <a:schemeClr val="tx1"/>
                </a:solidFill>
              </a:rPr>
              <a:t> </a:t>
            </a:r>
            <a:r>
              <a:rPr lang="en-US" sz="6200" dirty="0">
                <a:solidFill>
                  <a:schemeClr val="tx1"/>
                </a:solidFill>
              </a:rPr>
              <a:t>Current status and motivations</a:t>
            </a: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>
                <a:solidFill>
                  <a:schemeClr val="tx1"/>
                </a:solidFill>
              </a:rPr>
              <a:t> V</a:t>
            </a:r>
            <a:r>
              <a:rPr lang="en-GB" sz="6200" dirty="0" err="1">
                <a:solidFill>
                  <a:schemeClr val="tx1"/>
                </a:solidFill>
              </a:rPr>
              <a:t>ideo</a:t>
            </a:r>
            <a:r>
              <a:rPr lang="en-GB" sz="6200" dirty="0">
                <a:solidFill>
                  <a:schemeClr val="tx1"/>
                </a:solidFill>
              </a:rPr>
              <a:t> quality for wireless networks</a:t>
            </a:r>
            <a:endParaRPr lang="en-US" sz="6200" dirty="0">
              <a:solidFill>
                <a:schemeClr val="tx1"/>
              </a:solidFill>
            </a:endParaRP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>
                <a:solidFill>
                  <a:schemeClr val="tx1"/>
                </a:solidFill>
              </a:rPr>
              <a:t> Aims of the project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6000" dirty="0">
                <a:solidFill>
                  <a:schemeClr val="tx1"/>
                </a:solidFill>
              </a:rPr>
              <a:t>  Main Contributions</a:t>
            </a:r>
            <a:endParaRPr lang="en-US" sz="6000" dirty="0">
              <a:solidFill>
                <a:schemeClr val="tx1"/>
              </a:solidFill>
            </a:endParaRP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5500" dirty="0">
                <a:solidFill>
                  <a:schemeClr val="tx1"/>
                </a:solidFill>
              </a:rPr>
              <a:t> </a:t>
            </a:r>
            <a:r>
              <a:rPr lang="en-GB" sz="6200" dirty="0">
                <a:solidFill>
                  <a:schemeClr val="tx1"/>
                </a:solidFill>
              </a:rPr>
              <a:t>Classification of video contents based on </a:t>
            </a:r>
          </a:p>
          <a:p>
            <a:pPr lvl="2" algn="l" eaLnBrk="1" fontAlgn="auto" hangingPunct="1">
              <a:spcAft>
                <a:spcPts val="0"/>
              </a:spcAft>
              <a:defRPr/>
            </a:pPr>
            <a:r>
              <a:rPr lang="en-GB" sz="6200" dirty="0">
                <a:solidFill>
                  <a:schemeClr val="tx1"/>
                </a:solidFill>
              </a:rPr>
              <a:t>   objective video quality evaluation (MOS)</a:t>
            </a: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6200" dirty="0">
                <a:solidFill>
                  <a:schemeClr val="tx1"/>
                </a:solidFill>
              </a:rPr>
              <a:t> Degree of influence of each </a:t>
            </a:r>
            <a:r>
              <a:rPr lang="en-GB" sz="6200" dirty="0" err="1">
                <a:solidFill>
                  <a:schemeClr val="tx1"/>
                </a:solidFill>
              </a:rPr>
              <a:t>QoS</a:t>
            </a:r>
            <a:r>
              <a:rPr lang="en-GB" sz="6200" dirty="0">
                <a:solidFill>
                  <a:schemeClr val="tx1"/>
                </a:solidFill>
              </a:rPr>
              <a:t> parameter</a:t>
            </a: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6200" dirty="0">
                <a:solidFill>
                  <a:schemeClr val="tx1"/>
                </a:solidFill>
              </a:rPr>
              <a:t> Apply results to send </a:t>
            </a:r>
            <a:r>
              <a:rPr lang="en-GB" sz="6200" dirty="0" err="1">
                <a:solidFill>
                  <a:schemeClr val="tx1"/>
                </a:solidFill>
              </a:rPr>
              <a:t>bitrate</a:t>
            </a:r>
            <a:r>
              <a:rPr lang="en-GB" sz="6200" dirty="0">
                <a:solidFill>
                  <a:schemeClr val="tx1"/>
                </a:solidFill>
              </a:rPr>
              <a:t> control methods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6000" dirty="0">
                <a:solidFill>
                  <a:schemeClr val="tx1"/>
                </a:solidFill>
              </a:rPr>
              <a:t>  Conclusions and F</a:t>
            </a:r>
            <a:r>
              <a:rPr lang="en-GB" sz="6000" dirty="0">
                <a:solidFill>
                  <a:schemeClr val="tx1"/>
                </a:solidFill>
              </a:rPr>
              <a:t>u</a:t>
            </a:r>
            <a:r>
              <a:rPr lang="en-US" sz="6000" dirty="0" err="1">
                <a:solidFill>
                  <a:schemeClr val="tx1"/>
                </a:solidFill>
              </a:rPr>
              <a:t>ture</a:t>
            </a:r>
            <a:r>
              <a:rPr lang="en-GB" sz="6000" dirty="0">
                <a:solidFill>
                  <a:schemeClr val="tx1"/>
                </a:solidFill>
              </a:rPr>
              <a:t> Work </a:t>
            </a:r>
            <a:endParaRPr lang="en-US" sz="6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19BBCB-DD8D-4FF4-B432-D17B5AD2EA52}" type="slidenum">
              <a:rPr lang="en-GB"/>
              <a:pPr>
                <a:defRPr/>
              </a:pPr>
              <a:t>2</a:t>
            </a:fld>
            <a:endParaRPr lang="en-GB"/>
          </a:p>
        </p:txBody>
      </p:sp>
      <p:pic>
        <p:nvPicPr>
          <p:cNvPr id="15368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FFFF00"/>
                </a:solidFill>
              </a:rPr>
              <a:t>Evaluation of the proposed models (1)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 fontScale="77500" lnSpcReduction="20000"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The application of the proposed models in content delivery networks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US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From a content providers point of view, the equations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   proposed in the model can be used to calculate the minimum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   send </a:t>
            </a:r>
            <a:r>
              <a:rPr lang="en-US" sz="2400" dirty="0" err="1">
                <a:solidFill>
                  <a:schemeClr val="tx1"/>
                </a:solidFill>
              </a:rPr>
              <a:t>bitrate</a:t>
            </a:r>
            <a:r>
              <a:rPr lang="en-US" sz="2400" dirty="0">
                <a:solidFill>
                  <a:schemeClr val="tx1"/>
                </a:solidFill>
              </a:rPr>
              <a:t> for a video sequence for a given content type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   that will give minimum acceptable quality.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US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Hence the content provider can specify the quality, video send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   </a:t>
            </a:r>
            <a:r>
              <a:rPr lang="en-US" sz="2400" dirty="0" err="1">
                <a:solidFill>
                  <a:schemeClr val="tx1"/>
                </a:solidFill>
              </a:rPr>
              <a:t>bitrate</a:t>
            </a:r>
            <a:r>
              <a:rPr lang="en-US" sz="2400" dirty="0">
                <a:solidFill>
                  <a:schemeClr val="tx1"/>
                </a:solidFill>
              </a:rPr>
              <a:t> can be reduced or increased according to the content type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   while keeping the same objective video quality.</a:t>
            </a: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400" dirty="0">
                <a:solidFill>
                  <a:schemeClr val="tx1"/>
                </a:solidFill>
              </a:rPr>
              <a:t>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800" b="1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162A3-C0A4-460A-9BB5-40CCDD8755AB}" type="slidenum">
              <a:rPr lang="en-GB"/>
              <a:pPr>
                <a:defRPr/>
              </a:pPr>
              <a:t>20</a:t>
            </a:fld>
            <a:endParaRPr lang="en-GB"/>
          </a:p>
        </p:txBody>
      </p:sp>
      <p:pic>
        <p:nvPicPr>
          <p:cNvPr id="36901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FFFF00"/>
                </a:solidFill>
              </a:rPr>
              <a:t>Evaluation of the proposed models (2)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600" dirty="0">
                <a:solidFill>
                  <a:schemeClr val="tx1"/>
                </a:solidFill>
              </a:rPr>
              <a:t>Predicted </a:t>
            </a:r>
            <a:r>
              <a:rPr lang="en-US" sz="2600" dirty="0" smtId="14">
                <a:solidFill>
                  <a:schemeClr val="tx1"/>
                </a:solidFill>
              </a:rPr>
              <a:t>SBR</a:t>
            </a:r>
            <a:r>
              <a:rPr lang="en-US" sz="2600" dirty="0">
                <a:solidFill>
                  <a:schemeClr val="tx1"/>
                </a:solidFill>
              </a:rPr>
              <a:t> values for specific quality levels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US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400" dirty="0">
                <a:solidFill>
                  <a:schemeClr val="tx1"/>
                </a:solidFill>
              </a:rPr>
              <a:t>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800" b="1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162A3-C0A4-460A-9BB5-40CCDD8755AB}" type="slidenum">
              <a:rPr lang="en-GB"/>
              <a:pPr>
                <a:defRPr/>
              </a:pPr>
              <a:t>21</a:t>
            </a:fld>
            <a:endParaRPr lang="en-GB"/>
          </a:p>
        </p:txBody>
      </p:sp>
      <p:pic>
        <p:nvPicPr>
          <p:cNvPr id="36901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000100" y="3143248"/>
          <a:ext cx="6929485" cy="3084576"/>
        </p:xfrm>
        <a:graphic>
          <a:graphicData uri="http://schemas.openxmlformats.org/drawingml/2006/table">
            <a:tbl>
              <a:tblPr/>
              <a:tblGrid>
                <a:gridCol w="1280893"/>
                <a:gridCol w="1278255"/>
                <a:gridCol w="1278255"/>
                <a:gridCol w="1546041"/>
                <a:gridCol w="1546041"/>
              </a:tblGrid>
              <a:tr h="532538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Content type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FR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 smtId="12">
                          <a:latin typeface="Times New Roman"/>
                          <a:ea typeface="Times New Roman"/>
                        </a:rPr>
                        <a:t>PER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MOS</a:t>
                      </a:r>
                      <a:r>
                        <a:rPr lang="en-US" sz="2000" baseline="-25000">
                          <a:latin typeface="Times New Roman"/>
                          <a:ea typeface="Times New Roman"/>
                        </a:rPr>
                        <a:t>given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 smtId="13">
                          <a:latin typeface="Times New Roman"/>
                          <a:ea typeface="Times New Roman"/>
                        </a:rPr>
                        <a:t>SBR</a:t>
                      </a:r>
                      <a:r>
                        <a:rPr lang="en-US" sz="2000">
                          <a:latin typeface="Times New Roman"/>
                          <a:ea typeface="Times New Roman"/>
                        </a:rPr>
                        <a:t> (Kbps) Predicted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69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SM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10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3.5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69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endParaRPr lang="en-US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3.6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69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endParaRPr lang="en-US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0/0.05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3.8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75/135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69">
                <a:tc rowSpan="3"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GW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3.7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125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6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3.9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165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6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0/0.02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4.1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215/235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69">
                <a:tc rowSpan="3"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RM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3.8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360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6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15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4.1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500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6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30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0/0.02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4.2</a:t>
                      </a:r>
                      <a:endParaRPr lang="en-GB" sz="200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Aft>
                          <a:spcPts val="25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580/700</a:t>
                      </a:r>
                      <a:endParaRPr lang="en-GB" sz="2000" dirty="0"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01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Predicted Send Bitrate Values for Specific Quality Levels</a:t>
            </a:r>
            <a:endParaRPr kumimoji="0" lang="en-GB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30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Conclusions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 fontScale="47500" lnSpcReduction="20000"/>
          </a:bodyPr>
          <a:lstStyle/>
          <a:p>
            <a:pPr lvl="1" algn="l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5000" dirty="0">
                <a:solidFill>
                  <a:schemeClr val="tx1"/>
                </a:solidFill>
              </a:rPr>
              <a:t> </a:t>
            </a:r>
            <a:r>
              <a:rPr lang="en-US" sz="4400" dirty="0">
                <a:solidFill>
                  <a:schemeClr val="tx1"/>
                </a:solidFill>
              </a:rPr>
              <a:t>Classified the video content into three categories using </a:t>
            </a:r>
          </a:p>
          <a:p>
            <a:pPr lvl="1" algn="l" eaLnBrk="1" fontAlgn="auto" hangingPunct="1">
              <a:spcAft>
                <a:spcPts val="600"/>
              </a:spcAft>
              <a:defRPr/>
            </a:pPr>
            <a:r>
              <a:rPr lang="en-US" sz="4400" dirty="0">
                <a:solidFill>
                  <a:schemeClr val="tx1"/>
                </a:solidFill>
              </a:rPr>
              <a:t>    objective video quality evaluation.  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dirty="0">
                <a:solidFill>
                  <a:schemeClr val="tx1"/>
                </a:solidFill>
              </a:rPr>
              <a:t>  The classified video contents compare well to the </a:t>
            </a:r>
            <a:r>
              <a:rPr lang="en-US" sz="4400" dirty="0" err="1">
                <a:solidFill>
                  <a:schemeClr val="tx1"/>
                </a:solidFill>
              </a:rPr>
              <a:t>spatio</a:t>
            </a:r>
            <a:r>
              <a:rPr lang="en-US" sz="4400" dirty="0">
                <a:solidFill>
                  <a:schemeClr val="tx1"/>
                </a:solidFill>
              </a:rPr>
              <a:t>-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1"/>
                </a:solidFill>
              </a:rPr>
              <a:t>     temporal grid. 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dirty="0">
                <a:solidFill>
                  <a:schemeClr val="tx1"/>
                </a:solidFill>
              </a:rPr>
              <a:t>  Further found the degree of influence of each </a:t>
            </a:r>
            <a:r>
              <a:rPr lang="en-US" sz="4400" dirty="0" err="1">
                <a:solidFill>
                  <a:schemeClr val="tx1"/>
                </a:solidFill>
              </a:rPr>
              <a:t>QoS</a:t>
            </a:r>
            <a:r>
              <a:rPr lang="en-US" sz="4400" dirty="0">
                <a:solidFill>
                  <a:schemeClr val="tx1"/>
                </a:solidFill>
              </a:rPr>
              <a:t> parameters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1"/>
                </a:solidFill>
              </a:rPr>
              <a:t>     on quality in terms of PCA and Box plots.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dirty="0">
                <a:solidFill>
                  <a:schemeClr val="tx1"/>
                </a:solidFill>
              </a:rPr>
              <a:t>  </a:t>
            </a:r>
            <a:r>
              <a:rPr lang="en-US" sz="4400" dirty="0" err="1">
                <a:solidFill>
                  <a:schemeClr val="tx1"/>
                </a:solidFill>
              </a:rPr>
              <a:t>QoS</a:t>
            </a:r>
            <a:r>
              <a:rPr lang="en-US" sz="4400" dirty="0">
                <a:solidFill>
                  <a:schemeClr val="tx1"/>
                </a:solidFill>
              </a:rPr>
              <a:t> parameters of </a:t>
            </a:r>
            <a:r>
              <a:rPr lang="en-US" sz="4400" dirty="0" smtId="15">
                <a:solidFill>
                  <a:schemeClr val="tx1"/>
                </a:solidFill>
              </a:rPr>
              <a:t>PER</a:t>
            </a:r>
            <a:r>
              <a:rPr lang="en-US" sz="4400" dirty="0">
                <a:solidFill>
                  <a:schemeClr val="tx1"/>
                </a:solidFill>
              </a:rPr>
              <a:t> are most important for content types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1"/>
                </a:solidFill>
              </a:rPr>
              <a:t>     of GW and RM, whereas FR is more important for SM 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dirty="0">
                <a:solidFill>
                  <a:schemeClr val="tx1"/>
                </a:solidFill>
              </a:rPr>
              <a:t>  Captured the relationship between video contents and objective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1"/>
                </a:solidFill>
              </a:rPr>
              <a:t>     video quality in terms of multiple linear regression analysis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dirty="0">
                <a:solidFill>
                  <a:schemeClr val="tx1"/>
                </a:solidFill>
              </a:rPr>
              <a:t>  Applied the results to send </a:t>
            </a:r>
            <a:r>
              <a:rPr lang="en-US" sz="4400" dirty="0" err="1">
                <a:solidFill>
                  <a:schemeClr val="tx1"/>
                </a:solidFill>
              </a:rPr>
              <a:t>bitrate</a:t>
            </a:r>
            <a:r>
              <a:rPr lang="en-US" sz="4400" dirty="0">
                <a:solidFill>
                  <a:schemeClr val="tx1"/>
                </a:solidFill>
              </a:rPr>
              <a:t> control from content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1"/>
                </a:solidFill>
              </a:rPr>
              <a:t>     providers point of view </a:t>
            </a:r>
            <a:r>
              <a:rPr lang="en-US" sz="2600" dirty="0">
                <a:solidFill>
                  <a:schemeClr val="tx1"/>
                </a:solidFill>
              </a:rPr>
              <a:t>     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7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F5473-983B-4927-9131-515F23373198}" type="slidenum">
              <a:rPr lang="en-GB"/>
              <a:pPr>
                <a:defRPr/>
              </a:pPr>
              <a:t>22</a:t>
            </a:fld>
            <a:endParaRPr lang="en-GB"/>
          </a:p>
        </p:txBody>
      </p:sp>
      <p:pic>
        <p:nvPicPr>
          <p:cNvPr id="40969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Future 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Extend to Gilbert Eliot loss model.</a:t>
            </a:r>
          </a:p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Currently limited to simulation only.</a:t>
            </a:r>
          </a:p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Extend to test bed based on IMS.</a:t>
            </a:r>
          </a:p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Use subjective data for evaluation.</a:t>
            </a:r>
          </a:p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 Propose adaptation mechanisms for </a:t>
            </a:r>
            <a:r>
              <a:rPr lang="en-US" sz="2400" dirty="0" err="1">
                <a:solidFill>
                  <a:schemeClr val="tx1"/>
                </a:solidFill>
              </a:rPr>
              <a:t>QoS</a:t>
            </a:r>
            <a:r>
              <a:rPr lang="en-US" sz="2400" dirty="0">
                <a:solidFill>
                  <a:schemeClr val="tx1"/>
                </a:solidFill>
              </a:rPr>
              <a:t> control.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4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4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400" dirty="0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9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8D0779-A124-49BF-8943-84003E75BAF9}" type="slidenum">
              <a:rPr lang="en-GB"/>
              <a:pPr>
                <a:defRPr/>
              </a:pPr>
              <a:t>23</a:t>
            </a:fld>
            <a:endParaRPr lang="en-GB"/>
          </a:p>
        </p:txBody>
      </p:sp>
      <p:pic>
        <p:nvPicPr>
          <p:cNvPr id="4199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References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b="1" u="sng" dirty="0">
                <a:solidFill>
                  <a:schemeClr val="tx1"/>
                </a:solidFill>
              </a:rPr>
              <a:t>Selected References</a:t>
            </a:r>
          </a:p>
          <a:p>
            <a:pPr marL="342900" indent="-342900" algn="l" eaLnBrk="1" fontAlgn="auto" hangingPunct="1">
              <a:spcAft>
                <a:spcPts val="0"/>
              </a:spcAft>
              <a:defRPr/>
            </a:pPr>
            <a:r>
              <a:rPr lang="en-US" sz="1800" i="1" dirty="0">
                <a:solidFill>
                  <a:schemeClr val="tx1"/>
                </a:solidFill>
              </a:rPr>
              <a:t> 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1800" dirty="0">
                <a:solidFill>
                  <a:schemeClr val="tx1"/>
                </a:solidFill>
              </a:rPr>
              <a:t>ITU-T. </a:t>
            </a:r>
            <a:r>
              <a:rPr lang="en-GB" sz="1800" dirty="0" err="1">
                <a:solidFill>
                  <a:schemeClr val="tx1"/>
                </a:solidFill>
              </a:rPr>
              <a:t>Rec</a:t>
            </a:r>
            <a:r>
              <a:rPr lang="en-GB" sz="1800" dirty="0">
                <a:solidFill>
                  <a:schemeClr val="tx1"/>
                </a:solidFill>
              </a:rPr>
              <a:t> P.800, Methods for subjective determination of transmission quality, 1996.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1800" dirty="0" err="1">
                <a:solidFill>
                  <a:schemeClr val="tx1"/>
                </a:solidFill>
              </a:rPr>
              <a:t>Ffmpeg</a:t>
            </a:r>
            <a:r>
              <a:rPr lang="en-GB" sz="1800" dirty="0">
                <a:solidFill>
                  <a:schemeClr val="tx1"/>
                </a:solidFill>
              </a:rPr>
              <a:t>, </a:t>
            </a:r>
            <a:r>
              <a:rPr lang="en-GB" sz="1800" dirty="0">
                <a:solidFill>
                  <a:schemeClr val="tx1"/>
                </a:solidFill>
                <a:hlinkClick r:id="rId2"/>
              </a:rPr>
              <a:t>http://sourceforge.net/projects/ffmpeg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800" dirty="0">
                <a:solidFill>
                  <a:schemeClr val="tx1"/>
                </a:solidFill>
              </a:rPr>
              <a:t>J. </a:t>
            </a:r>
            <a:r>
              <a:rPr lang="en-US" sz="1800" dirty="0" err="1">
                <a:solidFill>
                  <a:schemeClr val="tx1"/>
                </a:solidFill>
              </a:rPr>
              <a:t>Klaue</a:t>
            </a:r>
            <a:r>
              <a:rPr lang="en-US" sz="1800" dirty="0">
                <a:solidFill>
                  <a:schemeClr val="tx1"/>
                </a:solidFill>
              </a:rPr>
              <a:t>, B. </a:t>
            </a:r>
            <a:r>
              <a:rPr lang="en-US" sz="1800" dirty="0" err="1">
                <a:solidFill>
                  <a:schemeClr val="tx1"/>
                </a:solidFill>
              </a:rPr>
              <a:t>Tathke</a:t>
            </a:r>
            <a:r>
              <a:rPr lang="en-US" sz="1800" dirty="0">
                <a:solidFill>
                  <a:schemeClr val="tx1"/>
                </a:solidFill>
              </a:rPr>
              <a:t>, and A. </a:t>
            </a:r>
            <a:r>
              <a:rPr lang="en-US" sz="1800" dirty="0" err="1">
                <a:solidFill>
                  <a:schemeClr val="tx1"/>
                </a:solidFill>
              </a:rPr>
              <a:t>Wolisz</a:t>
            </a:r>
            <a:r>
              <a:rPr lang="en-US" sz="1800" dirty="0">
                <a:solidFill>
                  <a:schemeClr val="tx1"/>
                </a:solidFill>
              </a:rPr>
              <a:t>, “</a:t>
            </a:r>
            <a:r>
              <a:rPr lang="en-US" sz="1800" dirty="0" err="1">
                <a:solidFill>
                  <a:schemeClr val="tx1"/>
                </a:solidFill>
              </a:rPr>
              <a:t>Evalvid</a:t>
            </a:r>
            <a:r>
              <a:rPr lang="en-US" sz="1800" dirty="0">
                <a:solidFill>
                  <a:schemeClr val="tx1"/>
                </a:solidFill>
              </a:rPr>
              <a:t> – A framework for video transmission and quality evaluation”, </a:t>
            </a:r>
            <a:r>
              <a:rPr lang="en-US" sz="1800" i="1" dirty="0">
                <a:solidFill>
                  <a:schemeClr val="tx1"/>
                </a:solidFill>
              </a:rPr>
              <a:t>In Proc. Of the 13</a:t>
            </a:r>
            <a:r>
              <a:rPr lang="en-US" sz="1800" i="1" baseline="30000" dirty="0">
                <a:solidFill>
                  <a:schemeClr val="tx1"/>
                </a:solidFill>
              </a:rPr>
              <a:t>th</a:t>
            </a:r>
            <a:r>
              <a:rPr lang="en-US" sz="1800" i="1" dirty="0">
                <a:solidFill>
                  <a:schemeClr val="tx1"/>
                </a:solidFill>
              </a:rPr>
              <a:t> International Conference on </a:t>
            </a:r>
            <a:r>
              <a:rPr lang="en-US" sz="1800" i="1" dirty="0" err="1">
                <a:solidFill>
                  <a:schemeClr val="tx1"/>
                </a:solidFill>
              </a:rPr>
              <a:t>Modelling</a:t>
            </a:r>
            <a:r>
              <a:rPr lang="en-US" sz="1800" i="1" dirty="0">
                <a:solidFill>
                  <a:schemeClr val="tx1"/>
                </a:solidFill>
              </a:rPr>
              <a:t> Techniques and Tools for Computer Performance Evaluation, </a:t>
            </a:r>
            <a:r>
              <a:rPr lang="en-US" sz="1800" dirty="0">
                <a:solidFill>
                  <a:schemeClr val="tx1"/>
                </a:solidFill>
              </a:rPr>
              <a:t>Urbana, Illinois, USA, 2003, pp. 255-272.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800" dirty="0">
                <a:solidFill>
                  <a:schemeClr val="tx1"/>
                </a:solidFill>
              </a:rPr>
              <a:t>NS2</a:t>
            </a:r>
            <a:r>
              <a:rPr lang="en-US" sz="1800" dirty="0"/>
              <a:t>, </a:t>
            </a:r>
            <a:r>
              <a:rPr lang="en-US" sz="1800" u="sng" dirty="0">
                <a:hlinkClick r:id="rId3"/>
              </a:rPr>
              <a:t>http://www.isi.edu/nsnam/ns/</a:t>
            </a:r>
            <a:r>
              <a:rPr lang="en-US" sz="1800" u="sng" dirty="0"/>
              <a:t>.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marL="342900" indent="-342900"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1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FB1825-4548-476D-A68F-B26934F455FF}" type="slidenum">
              <a:rPr lang="en-GB"/>
              <a:pPr>
                <a:defRPr/>
              </a:pPr>
              <a:t>24</a:t>
            </a:fld>
            <a:endParaRPr lang="en-GB"/>
          </a:p>
        </p:txBody>
      </p:sp>
      <p:pic>
        <p:nvPicPr>
          <p:cNvPr id="43017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Contact details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 fontScale="92500" lnSpcReduction="10000"/>
          </a:bodyPr>
          <a:lstStyle/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  <a:hlinkClick r:id="rId2"/>
              </a:rPr>
              <a:t>http://www.tech.plymouth.ac.uk/spmc</a:t>
            </a:r>
            <a:endParaRPr lang="en-GB" sz="30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 err="1">
                <a:solidFill>
                  <a:schemeClr val="tx1"/>
                </a:solidFill>
                <a:latin typeface="Times New Roman" pitchFamily="18" charset="0"/>
              </a:rPr>
              <a:t>Asiya</a:t>
            </a: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 Khan                          </a:t>
            </a:r>
            <a:r>
              <a:rPr lang="en-GB" sz="2800" i="1" dirty="0">
                <a:solidFill>
                  <a:schemeClr val="tx1"/>
                </a:solidFill>
                <a:latin typeface="Times New Roman" pitchFamily="18" charset="0"/>
              </a:rPr>
              <a:t>asiya.khan@plymouth.ac.uk</a:t>
            </a: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Dr </a:t>
            </a:r>
            <a:r>
              <a:rPr lang="en-GB" sz="3000" dirty="0" err="1">
                <a:solidFill>
                  <a:schemeClr val="tx1"/>
                </a:solidFill>
                <a:latin typeface="Times New Roman" pitchFamily="18" charset="0"/>
              </a:rPr>
              <a:t>Lingfen</a:t>
            </a: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 Sun                    </a:t>
            </a:r>
            <a:r>
              <a:rPr lang="en-GB" sz="2800" i="1" dirty="0">
                <a:solidFill>
                  <a:schemeClr val="tx1"/>
                </a:solidFill>
                <a:latin typeface="Times New Roman" pitchFamily="18" charset="0"/>
              </a:rPr>
              <a:t>l.sun@plymouth.ac.uk</a:t>
            </a: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Prof Emmanuel </a:t>
            </a:r>
            <a:r>
              <a:rPr lang="en-GB" sz="3000" dirty="0" err="1">
                <a:solidFill>
                  <a:schemeClr val="tx1"/>
                </a:solidFill>
                <a:latin typeface="Times New Roman" pitchFamily="18" charset="0"/>
              </a:rPr>
              <a:t>Ifeachor</a:t>
            </a: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en-GB" sz="2800" i="1" dirty="0">
                <a:solidFill>
                  <a:schemeClr val="tx1"/>
                </a:solidFill>
                <a:latin typeface="Times New Roman" pitchFamily="18" charset="0"/>
              </a:rPr>
              <a:t>e.ifeachor@plymouth.ac.uk</a:t>
            </a: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  <a:hlinkClick r:id="rId3"/>
              </a:rPr>
              <a:t>http://www.ict-adamantium.eu/</a:t>
            </a:r>
            <a:endParaRPr lang="en-GB" sz="30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419100" indent="-419100" algn="l" eaLnBrk="1" fontAlgn="auto" hangingPunct="1">
              <a:spcAft>
                <a:spcPts val="0"/>
              </a:spcAft>
              <a:defRPr/>
            </a:pPr>
            <a:endParaRPr lang="en-GB" sz="30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Any questions?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000" b="1" i="1" dirty="0">
                <a:solidFill>
                  <a:schemeClr val="tx1"/>
                </a:solidFill>
              </a:rPr>
              <a:t>Thank you!</a:t>
            </a:r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39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E304-B27B-4E79-82C6-21B1D7FDA1A4}" type="slidenum">
              <a:rPr lang="en-GB"/>
              <a:pPr>
                <a:defRPr/>
              </a:pPr>
              <a:t>25</a:t>
            </a:fld>
            <a:endParaRPr lang="en-GB"/>
          </a:p>
        </p:txBody>
      </p:sp>
      <p:pic>
        <p:nvPicPr>
          <p:cNvPr id="44041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Current Status and Motivations (1)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 fontScale="70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3100" dirty="0">
                <a:solidFill>
                  <a:schemeClr val="tx1"/>
                </a:solidFill>
              </a:rPr>
              <a:t>Perceived quality of the streaming videos is likely to be the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major determining factor in the success of the new multimedia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applications.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US" sz="3100" dirty="0">
                <a:solidFill>
                  <a:schemeClr val="tx1"/>
                </a:solidFill>
              </a:rPr>
              <a:t>The prime criterion for the quality of multimedia applications is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the user’s perception of service quality. 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3100" dirty="0">
                <a:solidFill>
                  <a:schemeClr val="tx1"/>
                </a:solidFill>
              </a:rPr>
              <a:t>V</a:t>
            </a:r>
            <a:r>
              <a:rPr lang="en-US" sz="3100" dirty="0" err="1">
                <a:solidFill>
                  <a:schemeClr val="tx1"/>
                </a:solidFill>
              </a:rPr>
              <a:t>ideo</a:t>
            </a:r>
            <a:r>
              <a:rPr lang="en-US" sz="3100" dirty="0">
                <a:solidFill>
                  <a:schemeClr val="tx1"/>
                </a:solidFill>
              </a:rPr>
              <a:t> transmission over wireless networks are highly sensitive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to transmission problems such as packet loss or network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delay.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100" dirty="0">
                <a:solidFill>
                  <a:schemeClr val="tx1"/>
                </a:solidFill>
              </a:rPr>
              <a:t> </a:t>
            </a:r>
            <a:r>
              <a:rPr lang="en-US" sz="3100" dirty="0">
                <a:solidFill>
                  <a:schemeClr val="tx1"/>
                </a:solidFill>
              </a:rPr>
              <a:t>It is therefore important to choose both the application level i.e.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the compression parameters as well as network setting so that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they maximize end-user quality. </a:t>
            </a:r>
            <a:endParaRPr lang="en-GB" sz="3100" dirty="0">
              <a:solidFill>
                <a:schemeClr val="tx1"/>
              </a:solidFill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3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EB90F-A5E4-4145-BBDB-5D4BD8FA7C03}" type="slidenum">
              <a:rPr lang="en-GB"/>
              <a:pPr>
                <a:defRPr/>
              </a:pPr>
              <a:t>3</a:t>
            </a:fld>
            <a:endParaRPr lang="en-GB"/>
          </a:p>
        </p:txBody>
      </p:sp>
      <p:pic>
        <p:nvPicPr>
          <p:cNvPr id="19465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Current Status and Motivations (2)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 fontScale="92500"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200" dirty="0">
                <a:solidFill>
                  <a:schemeClr val="tx1"/>
                </a:solidFill>
              </a:rPr>
              <a:t>  Feature extraction is the most commonly used method to classify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videos 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200" dirty="0">
                <a:solidFill>
                  <a:schemeClr val="tx1"/>
                </a:solidFill>
              </a:rPr>
              <a:t>  The limitation of feature extraction is that it does not express the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semantic scene importance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400" dirty="0">
                <a:solidFill>
                  <a:schemeClr val="tx1"/>
                </a:solidFill>
              </a:rPr>
              <a:t>  </a:t>
            </a:r>
            <a:r>
              <a:rPr lang="en-GB" sz="2200" dirty="0">
                <a:solidFill>
                  <a:schemeClr val="tx1"/>
                </a:solidFill>
              </a:rPr>
              <a:t>It is important to determine the relationship between the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users’ perception of quality to the actual characteristic of the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content and hence increase users’ </a:t>
            </a:r>
            <a:r>
              <a:rPr lang="en-GB" sz="2200" dirty="0" err="1">
                <a:solidFill>
                  <a:schemeClr val="tx1"/>
                </a:solidFill>
              </a:rPr>
              <a:t>QoS</a:t>
            </a:r>
            <a:r>
              <a:rPr lang="en-GB" sz="2200" dirty="0">
                <a:solidFill>
                  <a:schemeClr val="tx1"/>
                </a:solidFill>
              </a:rPr>
              <a:t> of video applications by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200">
                <a:solidFill>
                  <a:schemeClr val="tx1"/>
                </a:solidFill>
              </a:rPr>
              <a:t>     using priority control </a:t>
            </a:r>
            <a:r>
              <a:rPr lang="en-GB" sz="2200" dirty="0">
                <a:solidFill>
                  <a:schemeClr val="tx1"/>
                </a:solidFill>
              </a:rPr>
              <a:t>for content delivery networks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200" b="1" i="1" dirty="0">
                <a:solidFill>
                  <a:schemeClr val="tx1"/>
                </a:solidFill>
              </a:rPr>
              <a:t>Hence the motivation of our work – to classify video contents according to video quality evaluation based on the MOS from quality degradations caused by a combination of application and network level parameters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3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EB90F-A5E4-4145-BBDB-5D4BD8FA7C03}" type="slidenum">
              <a:rPr lang="en-GB"/>
              <a:pPr>
                <a:defRPr/>
              </a:pPr>
              <a:t>4</a:t>
            </a:fld>
            <a:endParaRPr lang="en-GB"/>
          </a:p>
        </p:txBody>
      </p:sp>
      <p:pic>
        <p:nvPicPr>
          <p:cNvPr id="19465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Video Quality for Wireless Networks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143125"/>
            <a:ext cx="8286750" cy="4214813"/>
          </a:xfrm>
        </p:spPr>
        <p:txBody>
          <a:bodyPr rtlCol="0">
            <a:normAutofit fontScale="55000" lnSpcReduction="2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900" b="1" u="sng" dirty="0">
                <a:solidFill>
                  <a:schemeClr val="tx1"/>
                </a:solidFill>
              </a:rPr>
              <a:t>Video Quality Measurement </a:t>
            </a:r>
          </a:p>
          <a:p>
            <a:pPr lvl="1" algn="l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Subjective method (Mean Opinion Score – MOS [1])</a:t>
            </a:r>
          </a:p>
          <a:p>
            <a:pPr lvl="1" algn="l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Objective methods 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900" dirty="0">
                <a:solidFill>
                  <a:schemeClr val="tx1"/>
                </a:solidFill>
              </a:rPr>
              <a:t> Intrusive methods (e.g. PSNR)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900" dirty="0">
                <a:solidFill>
                  <a:schemeClr val="tx1"/>
                </a:solidFill>
              </a:rPr>
              <a:t> Non-intrusive methods (e.g. regression-based models)</a:t>
            </a:r>
          </a:p>
          <a:p>
            <a:pPr algn="l"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GB" sz="2900" b="1" u="sng" dirty="0">
                <a:solidFill>
                  <a:schemeClr val="tx1"/>
                </a:solidFill>
              </a:rPr>
              <a:t>Why do we need to classify video content?</a:t>
            </a:r>
          </a:p>
          <a:p>
            <a:pPr lvl="1" algn="l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200" dirty="0">
                <a:solidFill>
                  <a:schemeClr val="tx1"/>
                </a:solidFill>
              </a:rPr>
              <a:t>  </a:t>
            </a:r>
            <a:r>
              <a:rPr lang="en-GB" sz="2900" dirty="0">
                <a:solidFill>
                  <a:schemeClr val="tx1"/>
                </a:solidFill>
              </a:rPr>
              <a:t>Streaming video quality is dependent on the intrinsic attribute of the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900" dirty="0">
                <a:solidFill>
                  <a:schemeClr val="tx1"/>
                </a:solidFill>
              </a:rPr>
              <a:t>    content.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</a:t>
            </a:r>
            <a:r>
              <a:rPr lang="en-GB" sz="2900" dirty="0" err="1">
                <a:solidFill>
                  <a:schemeClr val="tx1"/>
                </a:solidFill>
              </a:rPr>
              <a:t>QoS</a:t>
            </a:r>
            <a:r>
              <a:rPr lang="en-GB" sz="2900" dirty="0">
                <a:solidFill>
                  <a:schemeClr val="tx1"/>
                </a:solidFill>
              </a:rPr>
              <a:t> of multimedia affected by both Application level and Network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900" dirty="0">
                <a:solidFill>
                  <a:schemeClr val="tx1"/>
                </a:solidFill>
              </a:rPr>
              <a:t>     level parameters is dependent on the type of content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Multimedia services are increasingly accessed with wireless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900" dirty="0">
                <a:solidFill>
                  <a:schemeClr val="tx1"/>
                </a:solidFill>
              </a:rPr>
              <a:t>     components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Once classification is carried out, Quality of Service (</a:t>
            </a:r>
            <a:r>
              <a:rPr lang="en-GB" sz="2900" dirty="0" err="1">
                <a:solidFill>
                  <a:schemeClr val="tx1"/>
                </a:solidFill>
              </a:rPr>
              <a:t>QoS</a:t>
            </a:r>
            <a:r>
              <a:rPr lang="en-GB" sz="2900" dirty="0">
                <a:solidFill>
                  <a:schemeClr val="tx1"/>
                </a:solidFill>
              </a:rPr>
              <a:t>) control can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900" dirty="0">
                <a:solidFill>
                  <a:schemeClr val="tx1"/>
                </a:solidFill>
              </a:rPr>
              <a:t>     be applied to each content category depending on the initial encoding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900" dirty="0">
                <a:solidFill>
                  <a:schemeClr val="tx1"/>
                </a:solidFill>
              </a:rPr>
              <a:t>     requirement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5689AC-F958-402F-81C9-735EF609A409}" type="slidenum">
              <a:rPr lang="en-GB"/>
              <a:pPr>
                <a:defRPr/>
              </a:pPr>
              <a:t>5</a:t>
            </a:fld>
            <a:endParaRPr lang="en-GB"/>
          </a:p>
        </p:txBody>
      </p:sp>
      <p:pic>
        <p:nvPicPr>
          <p:cNvPr id="16392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Aims of the project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29797-2E9C-42D4-B89E-C534F551447A}" type="slidenum">
              <a:rPr lang="en-GB"/>
              <a:pPr>
                <a:defRPr/>
              </a:pPr>
              <a:t>6</a:t>
            </a:fld>
            <a:endParaRPr lang="en-GB"/>
          </a:p>
        </p:txBody>
      </p:sp>
      <p:pic>
        <p:nvPicPr>
          <p:cNvPr id="2151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Rectangle 39"/>
          <p:cNvSpPr/>
          <p:nvPr/>
        </p:nvSpPr>
        <p:spPr>
          <a:xfrm>
            <a:off x="357158" y="2143116"/>
            <a:ext cx="7929618" cy="3718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200" dirty="0"/>
              <a:t>Classification of video content into three main categories </a:t>
            </a:r>
          </a:p>
          <a:p>
            <a:r>
              <a:rPr lang="en-GB" sz="2200" dirty="0"/>
              <a:t>   based on objective video quality assessment (MOS)</a:t>
            </a:r>
          </a:p>
          <a:p>
            <a:pPr>
              <a:spcBef>
                <a:spcPts val="1000"/>
              </a:spcBef>
              <a:buFont typeface="Wingdings" pitchFamily="2" charset="2"/>
              <a:buChar char="Ø"/>
            </a:pPr>
            <a:r>
              <a:rPr lang="en-GB" sz="2200" dirty="0"/>
              <a:t>Compare the classification model to </a:t>
            </a:r>
            <a:r>
              <a:rPr lang="en-GB" sz="2200" dirty="0" err="1"/>
              <a:t>spatio</a:t>
            </a:r>
            <a:r>
              <a:rPr lang="en-GB" sz="2200" dirty="0"/>
              <a:t>-temporal grid</a:t>
            </a:r>
          </a:p>
          <a:p>
            <a:pPr>
              <a:spcBef>
                <a:spcPts val="1000"/>
              </a:spcBef>
              <a:buFont typeface="Wingdings" pitchFamily="2" charset="2"/>
              <a:buChar char="Ø"/>
            </a:pPr>
            <a:r>
              <a:rPr lang="en-GB" sz="2200" dirty="0"/>
              <a:t>Find the degree of influence of each </a:t>
            </a:r>
            <a:r>
              <a:rPr lang="en-GB" sz="2200" dirty="0" err="1"/>
              <a:t>QoS</a:t>
            </a:r>
            <a:r>
              <a:rPr lang="en-GB" sz="2200" dirty="0"/>
              <a:t> parameter</a:t>
            </a:r>
          </a:p>
          <a:p>
            <a:pPr>
              <a:spcBef>
                <a:spcPts val="1000"/>
              </a:spcBef>
              <a:buFont typeface="Wingdings" pitchFamily="2" charset="2"/>
              <a:buChar char="Ø"/>
            </a:pPr>
            <a:r>
              <a:rPr lang="en-GB" sz="2200" dirty="0"/>
              <a:t>Find the relationship between video contents and objective </a:t>
            </a:r>
          </a:p>
          <a:p>
            <a:r>
              <a:rPr lang="en-GB" sz="2200" dirty="0"/>
              <a:t>   video quality in terms of prediction models</a:t>
            </a:r>
          </a:p>
          <a:p>
            <a:pPr>
              <a:spcBef>
                <a:spcPts val="1000"/>
              </a:spcBef>
              <a:buFont typeface="Wingdings" pitchFamily="2" charset="2"/>
              <a:buChar char="Ø"/>
            </a:pPr>
            <a:r>
              <a:rPr lang="en-GB" sz="2200" dirty="0"/>
              <a:t>Apply results to send </a:t>
            </a:r>
            <a:r>
              <a:rPr lang="en-GB" sz="2200" dirty="0" err="1"/>
              <a:t>bitrate</a:t>
            </a:r>
            <a:r>
              <a:rPr lang="en-GB" sz="2200" dirty="0"/>
              <a:t> control from content providers </a:t>
            </a:r>
          </a:p>
          <a:p>
            <a:pPr>
              <a:spcBef>
                <a:spcPts val="0"/>
              </a:spcBef>
            </a:pPr>
            <a:r>
              <a:rPr lang="en-GB" sz="2200" dirty="0"/>
              <a:t>   point of view </a:t>
            </a:r>
          </a:p>
          <a:p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1785918" y="4500570"/>
            <a:ext cx="857256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Simulation Set-up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 fontScale="70000" lnSpcReduction="20000"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/>
              <a:t>               </a:t>
            </a:r>
            <a:r>
              <a:rPr lang="en-GB" sz="1600" dirty="0">
                <a:solidFill>
                  <a:schemeClr val="tx1"/>
                </a:solidFill>
              </a:rPr>
              <a:t>     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CBR background traffic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1600" b="1" dirty="0">
                <a:solidFill>
                  <a:schemeClr val="tx1"/>
                </a:solidFill>
              </a:rPr>
              <a:t>  </a:t>
            </a:r>
            <a:r>
              <a:rPr lang="en-GB" sz="2200" dirty="0">
                <a:solidFill>
                  <a:schemeClr val="tx1"/>
                </a:solidFill>
              </a:rPr>
              <a:t> 1Mbps                                                                                                      Mobile Node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</a:t>
            </a:r>
            <a:r>
              <a:rPr lang="en-GB" sz="1600" dirty="0">
                <a:solidFill>
                  <a:schemeClr val="tx1"/>
                </a:solidFill>
              </a:rPr>
              <a:t>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</a:t>
            </a:r>
            <a:endParaRPr lang="en-GB" sz="16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</a:t>
            </a:r>
            <a:r>
              <a:rPr lang="en-GB" sz="2200" b="1" dirty="0">
                <a:solidFill>
                  <a:schemeClr val="tx1"/>
                </a:solidFill>
              </a:rPr>
              <a:t>                                                                </a:t>
            </a:r>
            <a:r>
              <a:rPr lang="en-GB" sz="2200" dirty="0">
                <a:solidFill>
                  <a:schemeClr val="tx1"/>
                </a:solidFill>
              </a:rPr>
              <a:t>11Mbps</a:t>
            </a:r>
            <a:r>
              <a:rPr lang="en-GB" sz="2200" b="1" dirty="0">
                <a:solidFill>
                  <a:schemeClr val="tx1"/>
                </a:solidFill>
              </a:rPr>
              <a:t>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Video Source               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10Mbps, 1ms                                             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                                                transmission rate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6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6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600" dirty="0">
                <a:solidFill>
                  <a:schemeClr val="tx1"/>
                </a:solidFill>
              </a:rPr>
              <a:t>All experiments conducted with open source </a:t>
            </a:r>
            <a:r>
              <a:rPr lang="en-GB" sz="2600" dirty="0" err="1">
                <a:solidFill>
                  <a:schemeClr val="tx1"/>
                </a:solidFill>
              </a:rPr>
              <a:t>Evalvid</a:t>
            </a:r>
            <a:r>
              <a:rPr lang="en-GB" sz="2600" dirty="0">
                <a:solidFill>
                  <a:schemeClr val="tx1"/>
                </a:solidFill>
              </a:rPr>
              <a:t> [3] and NS2 [4]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600" dirty="0">
                <a:solidFill>
                  <a:schemeClr val="tx1"/>
                </a:solidFill>
              </a:rPr>
              <a:t>Random uniform error model 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600" dirty="0">
                <a:solidFill>
                  <a:schemeClr val="tx1"/>
                </a:solidFill>
              </a:rPr>
              <a:t>No packet loss in the wired segment 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600" dirty="0">
                <a:solidFill>
                  <a:schemeClr val="tx1"/>
                </a:solidFill>
              </a:rPr>
              <a:t> MPEG4 codec open source </a:t>
            </a:r>
            <a:r>
              <a:rPr lang="en-GB" sz="2600" dirty="0" err="1">
                <a:solidFill>
                  <a:schemeClr val="tx1"/>
                </a:solidFill>
              </a:rPr>
              <a:t>ffmpeg</a:t>
            </a:r>
            <a:r>
              <a:rPr lang="en-GB" sz="2600" dirty="0">
                <a:solidFill>
                  <a:schemeClr val="tx1"/>
                </a:solidFill>
              </a:rPr>
              <a:t> [2]</a:t>
            </a: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pic>
        <p:nvPicPr>
          <p:cNvPr id="26632" name="Picture 9" descr="http://dclips.fundraw.com/zobo500dir/router_joeseph_teed_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3571876"/>
            <a:ext cx="64294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0" name="laptop"/>
          <p:cNvSpPr>
            <a:spLocks noEditPoints="1" noChangeArrowheads="1"/>
          </p:cNvSpPr>
          <p:nvPr/>
        </p:nvSpPr>
        <p:spPr bwMode="auto">
          <a:xfrm>
            <a:off x="7500938" y="3571875"/>
            <a:ext cx="976312" cy="609600"/>
          </a:xfrm>
          <a:custGeom>
            <a:avLst/>
            <a:gdLst>
              <a:gd name="T0" fmla="*/ 6868581 w 21600"/>
              <a:gd name="T1" fmla="*/ 0 h 21600"/>
              <a:gd name="T2" fmla="*/ 6868581 w 21600"/>
              <a:gd name="T3" fmla="*/ 5713250 h 21600"/>
              <a:gd name="T4" fmla="*/ 37442241 w 21600"/>
              <a:gd name="T5" fmla="*/ 0 h 21600"/>
              <a:gd name="T6" fmla="*/ 37442241 w 21600"/>
              <a:gd name="T7" fmla="*/ 5713250 h 21600"/>
              <a:gd name="T8" fmla="*/ 22064513 w 21600"/>
              <a:gd name="T9" fmla="*/ 0 h 21600"/>
              <a:gd name="T10" fmla="*/ 22064513 w 21600"/>
              <a:gd name="T11" fmla="*/ 17204267 h 21600"/>
              <a:gd name="T12" fmla="*/ 0 w 21600"/>
              <a:gd name="T13" fmla="*/ 17204267 h 21600"/>
              <a:gd name="T14" fmla="*/ 44128981 w 21600"/>
              <a:gd name="T15" fmla="*/ 1720426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2664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75" y="2928938"/>
            <a:ext cx="500063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57375" y="4286250"/>
            <a:ext cx="500063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2066" y="3286125"/>
            <a:ext cx="571497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Straight Connector 49"/>
          <p:cNvCxnSpPr/>
          <p:nvPr/>
        </p:nvCxnSpPr>
        <p:spPr>
          <a:xfrm>
            <a:off x="2786063" y="3857625"/>
            <a:ext cx="1071557" cy="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2713831" y="3285332"/>
            <a:ext cx="1428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>
            <a:off x="2286000" y="3214688"/>
            <a:ext cx="50006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2534444" y="3607594"/>
            <a:ext cx="5016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>
            <a:off x="2286000" y="4572000"/>
            <a:ext cx="50006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500562" y="3929066"/>
            <a:ext cx="642938" cy="1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5214938" y="3500438"/>
            <a:ext cx="285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5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72066" y="3071810"/>
            <a:ext cx="5715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53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86512" y="3643313"/>
            <a:ext cx="928676" cy="50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2" name="Straight Connector 91"/>
          <p:cNvCxnSpPr/>
          <p:nvPr/>
        </p:nvCxnSpPr>
        <p:spPr>
          <a:xfrm rot="5400000">
            <a:off x="2428081" y="4215607"/>
            <a:ext cx="7143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48B4E-70BE-4D07-A136-09454086C68D}" type="slidenum">
              <a:rPr lang="en-GB"/>
              <a:pPr>
                <a:defRPr/>
              </a:pPr>
              <a:t>7</a:t>
            </a:fld>
            <a:endParaRPr lang="en-GB"/>
          </a:p>
        </p:txBody>
      </p:sp>
      <p:pic>
        <p:nvPicPr>
          <p:cNvPr id="2666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List of Variable Test Parameters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400" dirty="0">
                <a:solidFill>
                  <a:schemeClr val="tx1"/>
                </a:solidFill>
              </a:rPr>
              <a:t>   Application Level Parameters: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sz="2200" dirty="0">
                <a:solidFill>
                  <a:schemeClr val="tx1"/>
                </a:solidFill>
              </a:rPr>
              <a:t>Frame Rate </a:t>
            </a:r>
            <a:r>
              <a:rPr lang="en-GB" sz="2200" b="1" dirty="0">
                <a:solidFill>
                  <a:schemeClr val="tx1"/>
                </a:solidFill>
              </a:rPr>
              <a:t>FR</a:t>
            </a:r>
            <a:r>
              <a:rPr lang="en-GB" sz="2200" dirty="0">
                <a:solidFill>
                  <a:schemeClr val="tx1"/>
                </a:solidFill>
              </a:rPr>
              <a:t> (10, 15, 30fps)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200" dirty="0">
                <a:solidFill>
                  <a:schemeClr val="tx1"/>
                </a:solidFill>
              </a:rPr>
              <a:t>  Spatial resolution QCIF (176x144)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200" dirty="0">
                <a:solidFill>
                  <a:schemeClr val="tx1"/>
                </a:solidFill>
              </a:rPr>
              <a:t>  Send </a:t>
            </a:r>
            <a:r>
              <a:rPr lang="en-GB" sz="2200" dirty="0" err="1">
                <a:solidFill>
                  <a:schemeClr val="tx1"/>
                </a:solidFill>
              </a:rPr>
              <a:t>Bitrate</a:t>
            </a:r>
            <a:r>
              <a:rPr lang="en-GB" sz="2200" dirty="0">
                <a:solidFill>
                  <a:schemeClr val="tx1"/>
                </a:solidFill>
              </a:rPr>
              <a:t> </a:t>
            </a:r>
            <a:r>
              <a:rPr lang="en-GB" sz="2200" b="1" dirty="0" smtId="1">
                <a:solidFill>
                  <a:schemeClr val="tx1"/>
                </a:solidFill>
              </a:rPr>
              <a:t>SBR</a:t>
            </a:r>
            <a:r>
              <a:rPr lang="en-GB" sz="2200" dirty="0">
                <a:solidFill>
                  <a:schemeClr val="tx1"/>
                </a:solidFill>
              </a:rPr>
              <a:t> (18, 44, 80, 104, &amp; 512kb/s) 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200" dirty="0">
                <a:solidFill>
                  <a:schemeClr val="tx1"/>
                </a:solidFill>
              </a:rPr>
              <a:t>  </a:t>
            </a:r>
            <a:r>
              <a:rPr lang="en-GB" sz="2400" dirty="0">
                <a:solidFill>
                  <a:schemeClr val="tx1"/>
                </a:solidFill>
              </a:rPr>
              <a:t>Network Level Parameters: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200" dirty="0">
                <a:solidFill>
                  <a:schemeClr val="tx1"/>
                </a:solidFill>
              </a:rPr>
              <a:t>  Packet Error Rate </a:t>
            </a:r>
            <a:r>
              <a:rPr lang="en-GB" sz="2200" b="1" dirty="0">
                <a:solidFill>
                  <a:schemeClr val="tx1"/>
                </a:solidFill>
              </a:rPr>
              <a:t>PER</a:t>
            </a:r>
            <a:r>
              <a:rPr lang="en-GB" sz="2200" dirty="0">
                <a:solidFill>
                  <a:schemeClr val="tx1"/>
                </a:solidFill>
              </a:rPr>
              <a:t> (0.01, 0.05, 0.1, 0.15, 0.2)</a:t>
            </a:r>
          </a:p>
          <a:p>
            <a:pPr lvl="3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F6D33-7DAE-43FA-A24E-2759DD7F2E6B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12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Simulation Platform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200" dirty="0">
                <a:solidFill>
                  <a:schemeClr val="tx1"/>
                </a:solidFill>
              </a:rPr>
              <a:t>  Video quality measured by taking average PSNR over all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the decoded frames.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200" dirty="0">
                <a:solidFill>
                  <a:schemeClr val="tx1"/>
                </a:solidFill>
              </a:rPr>
              <a:t>  MOS scores calculated from conversion from </a:t>
            </a:r>
            <a:r>
              <a:rPr lang="en-GB" sz="2200" dirty="0" err="1">
                <a:solidFill>
                  <a:schemeClr val="tx1"/>
                </a:solidFill>
              </a:rPr>
              <a:t>Evalvid</a:t>
            </a:r>
            <a:r>
              <a:rPr lang="en-GB" sz="2200" dirty="0">
                <a:solidFill>
                  <a:schemeClr val="tx1"/>
                </a:solidFill>
              </a:rPr>
              <a:t>[3].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714500" y="3786188"/>
          <a:ext cx="6096000" cy="251079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28958"/>
                <a:gridCol w="3167042"/>
              </a:tblGrid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PSNR(dB)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MOS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&gt; 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31 – 36.9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25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– 30.9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20 – 24.9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&lt;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19.9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EF98D-C62A-4DF1-BBAA-8003655E39C5}" type="slidenum">
              <a:rPr lang="en-GB"/>
              <a:pPr>
                <a:defRPr/>
              </a:pPr>
              <a:t>9</a:t>
            </a:fld>
            <a:endParaRPr lang="en-GB"/>
          </a:p>
        </p:txBody>
      </p:sp>
      <p:pic>
        <p:nvPicPr>
          <p:cNvPr id="2768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WCE  ICWN 1-3 July,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2508</TotalTime>
  <Words>2100</Words>
  <Application>Microsoft Office PowerPoint</Application>
  <PresentationFormat>On-screen Show (4:3)</PresentationFormat>
  <Paragraphs>518</Paragraphs>
  <Slides>25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Default Theme</vt:lpstr>
      <vt:lpstr>Microsoft Office Word Document</vt:lpstr>
      <vt:lpstr>Content Classification Based on Objective Video Quality Evaluation for MPEG4 Video Streaming over Wireless Networks</vt:lpstr>
      <vt:lpstr>Presentation Outline</vt:lpstr>
      <vt:lpstr>Current Status and Motivations (1)</vt:lpstr>
      <vt:lpstr>Current Status and Motivations (2)</vt:lpstr>
      <vt:lpstr>Video Quality for Wireless Networks </vt:lpstr>
      <vt:lpstr>Aims of the project</vt:lpstr>
      <vt:lpstr>Simulation Set-up</vt:lpstr>
      <vt:lpstr>List of Variable Test Parameters</vt:lpstr>
      <vt:lpstr>Simulation Platform</vt:lpstr>
      <vt:lpstr>Classification of video contents (1)</vt:lpstr>
      <vt:lpstr>Classification of video contents (2)</vt:lpstr>
      <vt:lpstr>Classification of video contents (3)</vt:lpstr>
      <vt:lpstr>Classification of Video Contents (4) </vt:lpstr>
      <vt:lpstr>Comparison of the Classification model with S-T dynamics</vt:lpstr>
      <vt:lpstr>Principal Co-ordinate Analysis</vt:lpstr>
      <vt:lpstr>Degree of influence of each QoS parameter</vt:lpstr>
      <vt:lpstr>Degree of influence of each QoS parameter</vt:lpstr>
      <vt:lpstr>Degree of influence of each QoS parameter</vt:lpstr>
      <vt:lpstr>Relationship between video contents and objective video quality</vt:lpstr>
      <vt:lpstr>Evaluation of the proposed models (1)</vt:lpstr>
      <vt:lpstr>Evaluation of the proposed models (2)</vt:lpstr>
      <vt:lpstr>Conclusions</vt:lpstr>
      <vt:lpstr>Future Work</vt:lpstr>
      <vt:lpstr>References</vt:lpstr>
      <vt:lpstr>Contact details</vt:lpstr>
    </vt:vector>
  </TitlesOfParts>
  <Company>University of Plymouth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akhan1</dc:creator>
  <cp:lastModifiedBy>akhan1</cp:lastModifiedBy>
  <cp:revision>219</cp:revision>
  <dcterms:created xsi:type="dcterms:W3CDTF">2008-09-04T10:00:17Z</dcterms:created>
  <dcterms:modified xsi:type="dcterms:W3CDTF">2009-06-29T08:44:53Z</dcterms:modified>
</cp:coreProperties>
</file>