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bin" ContentType="application/vnd.ms-powerpoint.smartTags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8" r:id="rId2"/>
    <p:sldId id="259" r:id="rId3"/>
    <p:sldId id="304" r:id="rId4"/>
    <p:sldId id="302" r:id="rId5"/>
    <p:sldId id="295" r:id="rId6"/>
    <p:sldId id="307" r:id="rId7"/>
    <p:sldId id="314" r:id="rId8"/>
    <p:sldId id="291" r:id="rId9"/>
    <p:sldId id="292" r:id="rId10"/>
    <p:sldId id="315" r:id="rId11"/>
    <p:sldId id="266" r:id="rId12"/>
    <p:sldId id="308" r:id="rId13"/>
    <p:sldId id="309" r:id="rId14"/>
    <p:sldId id="310" r:id="rId15"/>
    <p:sldId id="297" r:id="rId16"/>
    <p:sldId id="313" r:id="rId17"/>
    <p:sldId id="311" r:id="rId18"/>
    <p:sldId id="286" r:id="rId19"/>
    <p:sldId id="287" r:id="rId20"/>
    <p:sldId id="276" r:id="rId21"/>
    <p:sldId id="277" r:id="rId22"/>
  </p:sldIdLst>
  <p:sldSz cx="9144000" cy="6858000" type="screen4x3"/>
  <p:notesSz cx="6858000" cy="9144000"/>
  <p:smartTags r:id="rId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7" autoAdjust="0"/>
    <p:restoredTop sz="94660"/>
  </p:normalViewPr>
  <p:slideViewPr>
    <p:cSldViewPr>
      <p:cViewPr varScale="1">
        <p:scale>
          <a:sx n="107" d="100"/>
          <a:sy n="107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06/relationships/smartTags" Target="smartTags.bin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18910-572A-46CA-87EF-5F904E3E2FE4}" type="datetimeFigureOut">
              <a:rPr lang="en-US" smtClean="0"/>
              <a:pPr/>
              <a:t>6/3/2009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9B6D8-100F-49A7-B12C-1B973EB10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A1846E-2E4F-4CD1-A227-AFE22F8B3534}" type="datetimeFigureOut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AE9916-316A-4F3A-B2BB-1E019A04E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1A2B39-2E9E-45E7-864B-048D479E393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0EC4A-A602-4B7A-8366-A8EE2971C491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9289D-F46B-4857-959D-2C5FFDB3D0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D0D0F-CB28-4659-967D-32C82FD2DFEB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20B48-CFFC-4C53-BB89-C2E4D7993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25008-5C00-498E-9DF0-8F65232A7DD3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6A7D0-926B-4B48-91AD-220BC5A526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76594-F7EC-452D-AF21-AC22736762EE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A9B82-1DB6-4535-B592-5EB8326EE7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DAEA5-8833-4EB6-A226-9601BDFAE0E1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C6F90-2266-4628-A796-5D7034AA05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4B9E6-067C-42C3-9FD1-4F82D4D46B49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CB24-D782-4735-833D-EB5689DA54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3B1A4-E915-4E00-B6C5-970C3C19D3E3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C6A34-996D-40B3-A676-1120E78390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F3B15-D0AB-41C5-8AFB-0E88BBCA9959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4CCB5-7E4D-44E8-99CF-63607EE0A0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1BCBA-09FB-4D48-A440-FD99533CE4EC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8578F-7959-4C24-AB0F-9F050655A3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A1105-C096-4D9B-9A4C-E3DC0EBE74B5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47136-5D1A-4999-B25B-634374C6BA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2712F-C39D-40B2-89C6-7CD5DC2BA060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11AB3-B2CA-495E-B34D-AA51BE24EB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82B606-0E8D-4CDF-90D7-65626CBFB346}" type="datetime1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IEEE NGMAST 17-19 Sept, Cardiff,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27C3BD-8DA6-417C-8C7A-8799E50EC0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12" Type="http://schemas.openxmlformats.org/officeDocument/2006/relationships/image" Target="../media/image2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image" Target="../media/image19.jpeg"/><Relationship Id="rId4" Type="http://schemas.openxmlformats.org/officeDocument/2006/relationships/image" Target="../media/image10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jpeg"/><Relationship Id="rId7" Type="http://schemas.openxmlformats.org/officeDocument/2006/relationships/image" Target="../media/image2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emf"/><Relationship Id="rId5" Type="http://schemas.openxmlformats.org/officeDocument/2006/relationships/image" Target="../media/image31.emf"/><Relationship Id="rId4" Type="http://schemas.openxmlformats.org/officeDocument/2006/relationships/image" Target="../media/image3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i.edu/nsnam/ns/" TargetMode="External"/><Relationship Id="rId2" Type="http://schemas.openxmlformats.org/officeDocument/2006/relationships/hyperlink" Target="http://sourceforge.net/projects/ffmpe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t-adamantium.eu/" TargetMode="External"/><Relationship Id="rId2" Type="http://schemas.openxmlformats.org/officeDocument/2006/relationships/hyperlink" Target="http://www.tech.plymouth.ac.uk/spmc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</a:rPr>
              <a:t>Content Clustering Based Video Quality Prediction Model for MPEG4 Video Streaming over Wireless Networks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857250" y="3786188"/>
            <a:ext cx="5572125" cy="2714625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600" b="1" dirty="0" err="1">
                <a:solidFill>
                  <a:schemeClr val="tx1"/>
                </a:solidFill>
                <a:latin typeface="Helvetica"/>
              </a:rPr>
              <a:t>Asiya</a:t>
            </a:r>
            <a:r>
              <a:rPr lang="en-US" sz="2600" b="1" dirty="0">
                <a:solidFill>
                  <a:schemeClr val="tx1"/>
                </a:solidFill>
                <a:latin typeface="Helvetica"/>
              </a:rPr>
              <a:t> Khan, </a:t>
            </a:r>
            <a:r>
              <a:rPr lang="en-US" sz="2600" b="1" dirty="0" err="1">
                <a:solidFill>
                  <a:schemeClr val="tx1"/>
                </a:solidFill>
                <a:latin typeface="Helvetica"/>
              </a:rPr>
              <a:t>Lingfen</a:t>
            </a:r>
            <a:r>
              <a:rPr lang="en-US" sz="2600" b="1" dirty="0">
                <a:solidFill>
                  <a:schemeClr val="tx1"/>
                </a:solidFill>
                <a:latin typeface="Helvetica"/>
              </a:rPr>
              <a:t> Sun</a:t>
            </a:r>
          </a:p>
          <a:p>
            <a:pPr algn="l">
              <a:lnSpc>
                <a:spcPct val="80000"/>
              </a:lnSpc>
            </a:pPr>
            <a:r>
              <a:rPr lang="en-US" sz="2600" b="1" dirty="0">
                <a:solidFill>
                  <a:schemeClr val="tx1"/>
                </a:solidFill>
                <a:latin typeface="Helvetica"/>
              </a:rPr>
              <a:t>&amp; Emmanuel </a:t>
            </a:r>
            <a:r>
              <a:rPr lang="en-US" sz="2600" b="1" dirty="0" err="1">
                <a:solidFill>
                  <a:schemeClr val="tx1"/>
                </a:solidFill>
                <a:latin typeface="Helvetica"/>
              </a:rPr>
              <a:t>Ifeachor</a:t>
            </a:r>
            <a:endParaRPr lang="en-US" sz="2600" b="1" dirty="0">
              <a:solidFill>
                <a:schemeClr val="tx1"/>
              </a:solidFill>
              <a:latin typeface="Helvetica"/>
            </a:endParaRPr>
          </a:p>
          <a:p>
            <a:pPr algn="l">
              <a:lnSpc>
                <a:spcPct val="80000"/>
              </a:lnSpc>
            </a:pPr>
            <a:r>
              <a:rPr lang="en-US" sz="2600" b="1" dirty="0">
                <a:solidFill>
                  <a:schemeClr val="tx1"/>
                </a:solidFill>
                <a:latin typeface="Helvetica"/>
              </a:rPr>
              <a:t>16</a:t>
            </a:r>
            <a:r>
              <a:rPr lang="en-US" sz="2600" b="1" baseline="30000" dirty="0">
                <a:solidFill>
                  <a:schemeClr val="tx1"/>
                </a:solidFill>
                <a:latin typeface="Helvetica"/>
              </a:rPr>
              <a:t>th</a:t>
            </a:r>
            <a:r>
              <a:rPr lang="en-US" sz="2600" b="1" dirty="0">
                <a:solidFill>
                  <a:schemeClr val="tx1"/>
                </a:solidFill>
                <a:latin typeface="Helvetica"/>
              </a:rPr>
              <a:t>  June 2009</a:t>
            </a:r>
          </a:p>
          <a:p>
            <a:pPr algn="l">
              <a:lnSpc>
                <a:spcPct val="80000"/>
              </a:lnSpc>
            </a:pPr>
            <a:endParaRPr lang="en-US" sz="2400" b="1" dirty="0">
              <a:solidFill>
                <a:srgbClr val="000066"/>
              </a:solidFill>
              <a:latin typeface="Helvetica"/>
            </a:endParaRPr>
          </a:p>
          <a:p>
            <a:pPr algn="l">
              <a:lnSpc>
                <a:spcPct val="80000"/>
              </a:lnSpc>
            </a:pPr>
            <a:r>
              <a:rPr lang="en-US" sz="2200" b="1" dirty="0">
                <a:solidFill>
                  <a:schemeClr val="tx1"/>
                </a:solidFill>
                <a:latin typeface="Helvetica"/>
              </a:rPr>
              <a:t>University of Plymouth</a:t>
            </a:r>
          </a:p>
          <a:p>
            <a:pPr algn="l">
              <a:lnSpc>
                <a:spcPct val="80000"/>
              </a:lnSpc>
              <a:spcAft>
                <a:spcPct val="20000"/>
              </a:spcAft>
            </a:pPr>
            <a:r>
              <a:rPr lang="en-US" sz="2200" b="1" dirty="0">
                <a:solidFill>
                  <a:schemeClr val="tx1"/>
                </a:solidFill>
                <a:latin typeface="Helvetica"/>
              </a:rPr>
              <a:t>United Kingdom</a:t>
            </a:r>
          </a:p>
          <a:p>
            <a:pPr algn="l">
              <a:lnSpc>
                <a:spcPct val="80000"/>
              </a:lnSpc>
              <a:spcAft>
                <a:spcPct val="20000"/>
              </a:spcAft>
            </a:pP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{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asiya.khan</a:t>
            </a: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; 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l.sun</a:t>
            </a: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; 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e.ifeachor</a:t>
            </a:r>
            <a:r>
              <a:rPr lang="en-US" sz="1800" b="1" i="1" dirty="0">
                <a:solidFill>
                  <a:schemeClr val="tx1"/>
                </a:solidFill>
                <a:latin typeface="Helvetica"/>
              </a:rPr>
              <a:t>} @</a:t>
            </a:r>
            <a:r>
              <a:rPr lang="en-US" sz="1800" b="1" i="1" dirty="0" err="1">
                <a:solidFill>
                  <a:schemeClr val="tx1"/>
                </a:solidFill>
                <a:latin typeface="Helvetica"/>
              </a:rPr>
              <a:t>plymouth.ac.uk</a:t>
            </a:r>
            <a:endParaRPr lang="en-US" sz="1800" b="1" i="1" dirty="0">
              <a:solidFill>
                <a:schemeClr val="tx1"/>
              </a:solidFill>
              <a:latin typeface="Helvetica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000500"/>
            <a:ext cx="2071688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28688" y="4929188"/>
            <a:ext cx="4929187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42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71688"/>
            <a:ext cx="6572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2" descr="C:\Users\asiya\Pictures\img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2071688"/>
            <a:ext cx="1643062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58063" y="2428875"/>
            <a:ext cx="1357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200" b="1"/>
              <a:t>Information &amp; </a:t>
            </a:r>
          </a:p>
          <a:p>
            <a:pPr eaLnBrk="0" hangingPunct="0"/>
            <a:r>
              <a:rPr lang="en-GB" sz="1200" b="1"/>
              <a:t>Communication </a:t>
            </a:r>
          </a:p>
          <a:p>
            <a:pPr eaLnBrk="0" hangingPunct="0"/>
            <a:r>
              <a:rPr lang="en-GB" sz="1200" b="1"/>
              <a:t>Technologies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429000"/>
            <a:ext cx="9144000" cy="1588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C0BF0-AEE0-49BE-9782-C9F947F7DC7B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Classification of Video Contents (4)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143125"/>
            <a:ext cx="8286750" cy="4286250"/>
          </a:xfrm>
        </p:spPr>
        <p:txBody>
          <a:bodyPr rtlCol="0">
            <a:normAutofit fontScale="77500" lnSpcReduction="20000"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3100" b="1" u="sng" dirty="0">
                <a:solidFill>
                  <a:schemeClr val="tx1"/>
                </a:solidFill>
              </a:rPr>
              <a:t>Test Sequences Classified into 3 Categories of: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b="1" u="sng" dirty="0">
              <a:solidFill>
                <a:schemeClr val="tx1"/>
              </a:solidFill>
            </a:endParaRPr>
          </a:p>
          <a:p>
            <a:pPr marL="914400" lvl="1" indent="-4572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>
                <a:solidFill>
                  <a:schemeClr val="tx1"/>
                </a:solidFill>
              </a:rPr>
              <a:t>Slow Movement(SM)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   (news type of videos)</a:t>
            </a:r>
            <a:endParaRPr lang="en-GB" sz="26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marL="914400" lvl="1" indent="-457200" algn="l" eaLnBrk="1" fontAlgn="auto" hangingPunct="1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GB" dirty="0">
                <a:solidFill>
                  <a:schemeClr val="tx1"/>
                </a:solidFill>
              </a:rPr>
              <a:t>Gentle Walking(GW)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    (wide-angled clips in which both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dirty="0">
                <a:solidFill>
                  <a:schemeClr val="tx1"/>
                </a:solidFill>
              </a:rPr>
              <a:t>        background and content is moving)</a:t>
            </a:r>
          </a:p>
          <a:p>
            <a:pPr marL="914400" lvl="1" indent="-457200" algn="l" eaLnBrk="1" fontAlgn="auto" hangingPunct="1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GB" dirty="0">
                <a:solidFill>
                  <a:schemeClr val="tx1"/>
                </a:solidFill>
              </a:rPr>
              <a:t>Rapid Movement(RM) – </a:t>
            </a:r>
          </a:p>
          <a:p>
            <a:pPr marL="914400" lvl="1" indent="-457200" algn="l"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      (sports type clips)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marL="288000" lvl="1" algn="l" eaLnBrk="1" fontAlgn="auto" hangingPunct="1">
              <a:spcAft>
                <a:spcPts val="0"/>
              </a:spcAft>
              <a:defRPr/>
            </a:pPr>
            <a:r>
              <a:rPr lang="en-GB" i="1" dirty="0">
                <a:solidFill>
                  <a:schemeClr val="tx1"/>
                </a:solidFill>
              </a:rPr>
              <a:t>All video sequences were in the </a:t>
            </a:r>
            <a:r>
              <a:rPr lang="en-GB" i="1" dirty="0" err="1">
                <a:solidFill>
                  <a:schemeClr val="tx1"/>
                </a:solidFill>
              </a:rPr>
              <a:t>qcif</a:t>
            </a:r>
            <a:r>
              <a:rPr lang="en-GB" i="1" dirty="0">
                <a:solidFill>
                  <a:schemeClr val="tx1"/>
                </a:solidFill>
              </a:rPr>
              <a:t> format (176 x 144), encoded with MPEG4 video codec[2]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23560" name="Picture 2" descr="C:\Documents and Settings\akhan1\My Documents\My Pictures\akiyo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2571750"/>
            <a:ext cx="92868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3" descr="C:\Documents and Settings\akhan1\My Documents\My Pictures\foreman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3643313"/>
            <a:ext cx="857256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4" descr="C:\Documents and Settings\akhan1\My Documents\My Pictures\stefan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50" y="4714875"/>
            <a:ext cx="92868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5" descr="C:\Documents and Settings\akhan1\My Documents\My Pictures\suzie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43875" y="2571750"/>
            <a:ext cx="8382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6" descr="C:\Documents and Settings\akhan1\My Documents\My Pictures\carphone.bmp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43875" y="3643313"/>
            <a:ext cx="838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B9D46-DA39-4CF3-B8D8-96D59C148190}" type="slidenum">
              <a:rPr lang="en-GB"/>
              <a:pPr>
                <a:defRPr/>
              </a:pPr>
              <a:t>10</a:t>
            </a:fld>
            <a:endParaRPr lang="en-GB"/>
          </a:p>
        </p:txBody>
      </p:sp>
      <p:pic>
        <p:nvPicPr>
          <p:cNvPr id="23567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grandma.png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57950" y="2571744"/>
            <a:ext cx="809625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tennis_qcif-0001.jpg"/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500826" y="3643314"/>
            <a:ext cx="78581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vlcsnap-601028.pn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15008" y="3643314"/>
            <a:ext cx="78581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2" descr="football_qcif-0001.bmp"/>
          <p:cNvPicPr/>
          <p:nvPr/>
        </p:nvPicPr>
        <p:blipFill>
          <a:blip r:embed="rId12"/>
          <a:stretch>
            <a:fillRect/>
          </a:stretch>
        </p:blipFill>
        <p:spPr>
          <a:xfrm>
            <a:off x="8072462" y="4714884"/>
            <a:ext cx="857256" cy="785818"/>
          </a:xfrm>
          <a:prstGeom prst="rect">
            <a:avLst/>
          </a:prstGeom>
        </p:spPr>
      </p:pic>
      <p:sp>
        <p:nvSpPr>
          <p:cNvPr id="2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Simulation Set-up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 fontScale="77500" lnSpcReduction="20000"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/>
              <a:t>               </a:t>
            </a:r>
            <a:r>
              <a:rPr lang="en-GB" sz="1600" dirty="0">
                <a:solidFill>
                  <a:schemeClr val="tx1"/>
                </a:solidFill>
              </a:rPr>
              <a:t>    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CBR background traffic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1600" b="1" dirty="0">
                <a:solidFill>
                  <a:schemeClr val="tx1"/>
                </a:solidFill>
              </a:rPr>
              <a:t>  </a:t>
            </a:r>
            <a:r>
              <a:rPr lang="en-GB" sz="2200" dirty="0">
                <a:solidFill>
                  <a:schemeClr val="tx1"/>
                </a:solidFill>
              </a:rPr>
              <a:t> 1Mbps                                                                                          Mobile Node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</a:t>
            </a:r>
            <a:r>
              <a:rPr lang="en-GB" sz="1600" dirty="0">
                <a:solidFill>
                  <a:schemeClr val="tx1"/>
                </a:solidFill>
              </a:rPr>
              <a:t>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</a:t>
            </a:r>
            <a:endParaRPr lang="en-GB" sz="16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</a:t>
            </a:r>
            <a:r>
              <a:rPr lang="en-GB" sz="2200" b="1" dirty="0">
                <a:solidFill>
                  <a:schemeClr val="tx1"/>
                </a:solidFill>
              </a:rPr>
              <a:t>                                                       </a:t>
            </a:r>
            <a:r>
              <a:rPr lang="en-GB" sz="2200" dirty="0">
                <a:solidFill>
                  <a:schemeClr val="tx1"/>
                </a:solidFill>
              </a:rPr>
              <a:t>11Mbps</a:t>
            </a:r>
            <a:r>
              <a:rPr lang="en-GB" sz="2200" b="1" dirty="0">
                <a:solidFill>
                  <a:schemeClr val="tx1"/>
                </a:solidFill>
              </a:rPr>
              <a:t>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b="1" dirty="0">
                <a:solidFill>
                  <a:schemeClr val="tx1"/>
                </a:solidFill>
              </a:rPr>
              <a:t> </a:t>
            </a:r>
            <a:r>
              <a:rPr lang="en-GB" sz="2200" dirty="0">
                <a:solidFill>
                  <a:schemeClr val="tx1"/>
                </a:solidFill>
              </a:rPr>
              <a:t>Video Source  </a:t>
            </a:r>
            <a:r>
              <a:rPr lang="en-GB" sz="1600" dirty="0">
                <a:solidFill>
                  <a:schemeClr val="tx1"/>
                </a:solidFill>
              </a:rPr>
              <a:t>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10Mbps, 1ms               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                                    transmission rate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600" dirty="0">
                <a:solidFill>
                  <a:schemeClr val="tx1"/>
                </a:solidFill>
              </a:rPr>
              <a:t>All experiments conducted with open source </a:t>
            </a:r>
            <a:r>
              <a:rPr lang="en-GB" sz="2600" dirty="0" err="1">
                <a:solidFill>
                  <a:schemeClr val="tx1"/>
                </a:solidFill>
              </a:rPr>
              <a:t>Evalvid</a:t>
            </a:r>
            <a:r>
              <a:rPr lang="en-GB" sz="2600" dirty="0">
                <a:solidFill>
                  <a:schemeClr val="tx1"/>
                </a:solidFill>
              </a:rPr>
              <a:t> [3] and NS2 [4]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600" dirty="0">
                <a:solidFill>
                  <a:schemeClr val="tx1"/>
                </a:solidFill>
              </a:rPr>
              <a:t>Random uniform error model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600" dirty="0">
                <a:solidFill>
                  <a:schemeClr val="tx1"/>
                </a:solidFill>
              </a:rPr>
              <a:t>No packet loss in the wired segment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26632" name="Picture 9" descr="http://dclips.fundraw.com/zobo500dir/router_joeseph_teed_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3571876"/>
            <a:ext cx="64294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0" name="laptop"/>
          <p:cNvSpPr>
            <a:spLocks noEditPoints="1" noChangeArrowheads="1"/>
          </p:cNvSpPr>
          <p:nvPr/>
        </p:nvSpPr>
        <p:spPr bwMode="auto">
          <a:xfrm>
            <a:off x="7500938" y="3571875"/>
            <a:ext cx="976312" cy="609600"/>
          </a:xfrm>
          <a:custGeom>
            <a:avLst/>
            <a:gdLst>
              <a:gd name="T0" fmla="*/ 6868581 w 21600"/>
              <a:gd name="T1" fmla="*/ 0 h 21600"/>
              <a:gd name="T2" fmla="*/ 6868581 w 21600"/>
              <a:gd name="T3" fmla="*/ 5713250 h 21600"/>
              <a:gd name="T4" fmla="*/ 37442241 w 21600"/>
              <a:gd name="T5" fmla="*/ 0 h 21600"/>
              <a:gd name="T6" fmla="*/ 37442241 w 21600"/>
              <a:gd name="T7" fmla="*/ 5713250 h 21600"/>
              <a:gd name="T8" fmla="*/ 22064513 w 21600"/>
              <a:gd name="T9" fmla="*/ 0 h 21600"/>
              <a:gd name="T10" fmla="*/ 22064513 w 21600"/>
              <a:gd name="T11" fmla="*/ 17204267 h 21600"/>
              <a:gd name="T12" fmla="*/ 0 w 21600"/>
              <a:gd name="T13" fmla="*/ 17204267 h 21600"/>
              <a:gd name="T14" fmla="*/ 44128981 w 21600"/>
              <a:gd name="T15" fmla="*/ 1720426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2664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75" y="2928938"/>
            <a:ext cx="500063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75" y="4286250"/>
            <a:ext cx="500063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3286125"/>
            <a:ext cx="571497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>
            <a:off x="2786063" y="3857625"/>
            <a:ext cx="1071557" cy="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2713831" y="3285332"/>
            <a:ext cx="1428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>
            <a:off x="2286000" y="3214688"/>
            <a:ext cx="50006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2534444" y="3607594"/>
            <a:ext cx="5016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>
            <a:off x="2286000" y="4572000"/>
            <a:ext cx="50006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500562" y="3929066"/>
            <a:ext cx="642938" cy="1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214938" y="3500438"/>
            <a:ext cx="285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52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72066" y="3071810"/>
            <a:ext cx="5715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53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86512" y="3643313"/>
            <a:ext cx="928676" cy="50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2" name="Straight Connector 91"/>
          <p:cNvCxnSpPr/>
          <p:nvPr/>
        </p:nvCxnSpPr>
        <p:spPr>
          <a:xfrm rot="5400000">
            <a:off x="2428081" y="4215607"/>
            <a:ext cx="7143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48B4E-70BE-4D07-A136-09454086C68D}" type="slidenum">
              <a:rPr lang="en-GB"/>
              <a:pPr>
                <a:defRPr/>
              </a:pPr>
              <a:t>11</a:t>
            </a:fld>
            <a:endParaRPr lang="en-GB"/>
          </a:p>
        </p:txBody>
      </p:sp>
      <p:pic>
        <p:nvPicPr>
          <p:cNvPr id="2666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List of Variable Test Parameters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400" dirty="0">
                <a:solidFill>
                  <a:schemeClr val="tx1"/>
                </a:solidFill>
              </a:rPr>
              <a:t>   Application Level Parameters: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sz="2200" dirty="0">
                <a:solidFill>
                  <a:schemeClr val="tx1"/>
                </a:solidFill>
              </a:rPr>
              <a:t>Frame </a:t>
            </a:r>
            <a:r>
              <a:rPr lang="en-GB" sz="2200" dirty="0">
                <a:solidFill>
                  <a:schemeClr val="tx1"/>
                </a:solidFill>
              </a:rPr>
              <a:t>Rate </a:t>
            </a:r>
            <a:r>
              <a:rPr lang="en-GB" sz="2200" b="1" dirty="0">
                <a:solidFill>
                  <a:schemeClr val="tx1"/>
                </a:solidFill>
              </a:rPr>
              <a:t>FR</a:t>
            </a:r>
            <a:r>
              <a:rPr lang="en-GB" sz="2200" dirty="0">
                <a:solidFill>
                  <a:schemeClr val="tx1"/>
                </a:solidFill>
              </a:rPr>
              <a:t> (10, 15, 30fps</a:t>
            </a:r>
            <a:r>
              <a:rPr lang="en-GB" sz="2200" dirty="0">
                <a:solidFill>
                  <a:schemeClr val="tx1"/>
                </a:solidFill>
              </a:rPr>
              <a:t>)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200" dirty="0">
                <a:solidFill>
                  <a:schemeClr val="tx1"/>
                </a:solidFill>
              </a:rPr>
              <a:t>  Spatial resolution QCIF (176x144)</a:t>
            </a:r>
            <a:endParaRPr lang="en-GB" sz="2200" dirty="0">
              <a:solidFill>
                <a:schemeClr val="tx1"/>
              </a:solidFill>
            </a:endParaRP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200" dirty="0">
                <a:solidFill>
                  <a:schemeClr val="tx1"/>
                </a:solidFill>
              </a:rPr>
              <a:t>  Send </a:t>
            </a:r>
            <a:r>
              <a:rPr lang="en-GB" sz="2200" dirty="0" err="1">
                <a:solidFill>
                  <a:schemeClr val="tx1"/>
                </a:solidFill>
              </a:rPr>
              <a:t>Bitrate</a:t>
            </a:r>
            <a:r>
              <a:rPr lang="en-GB" sz="2200" dirty="0">
                <a:solidFill>
                  <a:schemeClr val="tx1"/>
                </a:solidFill>
              </a:rPr>
              <a:t> </a:t>
            </a:r>
            <a:r>
              <a:rPr lang="en-GB" sz="2200" b="1" dirty="0" smtId="8">
                <a:solidFill>
                  <a:schemeClr val="tx1"/>
                </a:solidFill>
              </a:rPr>
              <a:t>SBR</a:t>
            </a:r>
            <a:r>
              <a:rPr lang="en-GB" sz="2200" dirty="0">
                <a:solidFill>
                  <a:schemeClr val="tx1"/>
                </a:solidFill>
              </a:rPr>
              <a:t> (18, 44, 80kb/s for SM; 44, 80, </a:t>
            </a:r>
          </a:p>
          <a:p>
            <a:pPr lvl="3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128 for GW; 104, 384 &amp; 512kb/s for RM)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</a:t>
            </a:r>
            <a:r>
              <a:rPr lang="en-GB" sz="2400" dirty="0">
                <a:solidFill>
                  <a:schemeClr val="tx1"/>
                </a:solidFill>
              </a:rPr>
              <a:t>Network Level Parameters: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200" dirty="0">
                <a:solidFill>
                  <a:schemeClr val="tx1"/>
                </a:solidFill>
              </a:rPr>
              <a:t>  Packet Error Rate </a:t>
            </a:r>
            <a:r>
              <a:rPr lang="en-GB" sz="2200" b="1" dirty="0">
                <a:solidFill>
                  <a:schemeClr val="tx1"/>
                </a:solidFill>
              </a:rPr>
              <a:t>PER</a:t>
            </a:r>
            <a:r>
              <a:rPr lang="en-GB" sz="2200" dirty="0">
                <a:solidFill>
                  <a:schemeClr val="tx1"/>
                </a:solidFill>
              </a:rPr>
              <a:t> (0.01, 0.05, 0.1, 0.15, 0.2)</a:t>
            </a:r>
          </a:p>
          <a:p>
            <a:pPr lvl="3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F6D33-7DAE-43FA-A24E-2759DD7F2E6B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Simulation Platform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200" dirty="0">
                <a:solidFill>
                  <a:schemeClr val="tx1"/>
                </a:solidFill>
              </a:rPr>
              <a:t>  Video quality measured by taking average PSNR over all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the decoded frames.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200" dirty="0">
                <a:solidFill>
                  <a:schemeClr val="tx1"/>
                </a:solidFill>
              </a:rPr>
              <a:t>  MOS scores calculated from conversion from </a:t>
            </a:r>
            <a:r>
              <a:rPr lang="en-GB" sz="2200" dirty="0" err="1">
                <a:solidFill>
                  <a:schemeClr val="tx1"/>
                </a:solidFill>
              </a:rPr>
              <a:t>Evalvid</a:t>
            </a:r>
            <a:r>
              <a:rPr lang="en-GB" sz="2200" dirty="0">
                <a:solidFill>
                  <a:schemeClr val="tx1"/>
                </a:solidFill>
              </a:rPr>
              <a:t>[3].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714500" y="3786188"/>
          <a:ext cx="6096000" cy="251079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28958"/>
                <a:gridCol w="3167042"/>
              </a:tblGrid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PSNR(dB)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MOS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&gt; 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31 – 36.9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25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– 30.9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20 – 24.9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41846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&lt;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19.9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13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</a:rPr>
              <a:t>Novel Non-intrusive Video Quality Prediction Model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b="1" u="sng" dirty="0">
                <a:solidFill>
                  <a:schemeClr val="tx1"/>
                </a:solidFill>
              </a:rPr>
              <a:t>Regression-based Prediction Model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dirty="0">
                <a:solidFill>
                  <a:schemeClr val="tx1"/>
                </a:solidFill>
              </a:rPr>
              <a:t>                                      FR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SBR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Video                                CT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                                            MOS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dirty="0">
                <a:solidFill>
                  <a:schemeClr val="tx1"/>
                </a:solidFill>
              </a:rPr>
              <a:t>                                         </a:t>
            </a:r>
            <a:r>
              <a:rPr lang="en-GB" sz="2200" dirty="0" smtId="7">
                <a:solidFill>
                  <a:schemeClr val="tx1"/>
                </a:solidFill>
              </a:rPr>
              <a:t>PER</a:t>
            </a: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7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071688" y="2714625"/>
            <a:ext cx="1928812" cy="928688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Application Level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71688" y="4786313"/>
            <a:ext cx="1928812" cy="928687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Network Level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86438" y="2643188"/>
            <a:ext cx="1714500" cy="2928937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Ref-free Prediction Model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000500" y="2928938"/>
            <a:ext cx="1785938" cy="1587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000500" y="3357563"/>
            <a:ext cx="1785938" cy="1587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000500" y="5357813"/>
            <a:ext cx="1785938" cy="1587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500938" y="4572000"/>
            <a:ext cx="57150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857375" y="3214688"/>
            <a:ext cx="214313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1714500" y="3214688"/>
            <a:ext cx="142875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748507" y="4179094"/>
            <a:ext cx="1930400" cy="158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714500" y="5143500"/>
            <a:ext cx="357188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>
            <a:off x="1000125" y="4143375"/>
            <a:ext cx="714375" cy="2603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4958F-9F74-47D1-83BD-C04CBFF33F26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43125" y="3857625"/>
            <a:ext cx="1857375" cy="71437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Content Type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000500" y="4143375"/>
            <a:ext cx="17859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4" name="Rectangle 28"/>
          <p:cNvSpPr>
            <a:spLocks noChangeArrowheads="1"/>
          </p:cNvSpPr>
          <p:nvPr/>
        </p:nvSpPr>
        <p:spPr bwMode="auto">
          <a:xfrm>
            <a:off x="1071563" y="5740400"/>
            <a:ext cx="7786687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i="1" dirty="0">
                <a:solidFill>
                  <a:srgbClr val="800000"/>
                </a:solidFill>
              </a:rPr>
              <a:t>A total of 450 samples were generated based on </a:t>
            </a:r>
            <a:r>
              <a:rPr lang="en-GB" i="1" dirty="0" err="1">
                <a:solidFill>
                  <a:srgbClr val="800000"/>
                </a:solidFill>
              </a:rPr>
              <a:t>Evalvid</a:t>
            </a:r>
            <a:r>
              <a:rPr lang="en-GB" i="1" dirty="0">
                <a:solidFill>
                  <a:srgbClr val="800000"/>
                </a:solidFill>
              </a:rPr>
              <a:t>[2] for testing and 210 samples as the validation dataset for the 3 </a:t>
            </a:r>
            <a:r>
              <a:rPr lang="en-GB" i="1" dirty="0" err="1">
                <a:solidFill>
                  <a:srgbClr val="800000"/>
                </a:solidFill>
              </a:rPr>
              <a:t>CTs</a:t>
            </a:r>
            <a:r>
              <a:rPr lang="en-GB" i="1" dirty="0">
                <a:solidFill>
                  <a:srgbClr val="800000"/>
                </a:solidFill>
              </a:rPr>
              <a:t>.</a:t>
            </a:r>
            <a:endParaRPr lang="en-US" i="1" dirty="0">
              <a:solidFill>
                <a:srgbClr val="800000"/>
              </a:solidFill>
            </a:endParaRPr>
          </a:p>
        </p:txBody>
      </p:sp>
      <p:pic>
        <p:nvPicPr>
          <p:cNvPr id="35865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7" name="Straight Connector 36"/>
          <p:cNvCxnSpPr/>
          <p:nvPr/>
        </p:nvCxnSpPr>
        <p:spPr>
          <a:xfrm>
            <a:off x="1714500" y="4286250"/>
            <a:ext cx="428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PCA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15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2228850"/>
            <a:ext cx="4786346" cy="3049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071538" y="5286388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PCA results show the influence of the chosen parameters (</a:t>
            </a:r>
            <a:r>
              <a:rPr lang="en-US" dirty="0" smtId="6"/>
              <a:t>SBR</a:t>
            </a:r>
            <a:r>
              <a:rPr lang="en-US" dirty="0"/>
              <a:t>, FR and </a:t>
            </a:r>
            <a:r>
              <a:rPr lang="en-US" dirty="0" smtId="5"/>
              <a:t>PER</a:t>
            </a:r>
            <a:r>
              <a:rPr lang="en-US" dirty="0"/>
              <a:t>) on our data set for the three content types of SM, GW and RM.</a:t>
            </a:r>
            <a:endParaRPr lang="en-GB" dirty="0"/>
          </a:p>
        </p:txBody>
      </p:sp>
      <p:sp>
        <p:nvSpPr>
          <p:cNvPr id="13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Proposed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EF98D-C62A-4DF1-BBAA-8003655E39C5}" type="slidenum">
              <a:rPr lang="en-GB"/>
              <a:pPr>
                <a:defRPr/>
              </a:pPr>
              <a:t>16</a:t>
            </a:fld>
            <a:endParaRPr lang="en-GB"/>
          </a:p>
        </p:txBody>
      </p:sp>
      <p:pic>
        <p:nvPicPr>
          <p:cNvPr id="27680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1830388" y="2165350"/>
          <a:ext cx="6099198" cy="958850"/>
        </p:xfrm>
        <a:graphic>
          <a:graphicData uri="http://schemas.openxmlformats.org/presentationml/2006/ole">
            <p:oleObj spid="_x0000_s28674" name="Equation" r:id="rId5" imgW="1917360" imgH="43164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733550" y="3419475"/>
            <a:ext cx="63055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chemeClr val="tx2"/>
                </a:solidFill>
                <a:latin typeface="+mj-lt"/>
              </a:rPr>
              <a:t>FR  (Frame Rate), </a:t>
            </a:r>
            <a:r>
              <a:rPr lang="en-GB" sz="1600" dirty="0" smtId="3">
                <a:solidFill>
                  <a:schemeClr val="tx2"/>
                </a:solidFill>
                <a:latin typeface="+mj-lt"/>
              </a:rPr>
              <a:t>SBR</a:t>
            </a:r>
            <a:r>
              <a:rPr lang="en-GB" sz="1600" dirty="0">
                <a:solidFill>
                  <a:schemeClr val="tx2"/>
                </a:solidFill>
                <a:latin typeface="+mj-lt"/>
              </a:rPr>
              <a:t> (Send Bit Rate ), </a:t>
            </a:r>
            <a:r>
              <a:rPr lang="en-GB" sz="1600" dirty="0" smtId="2">
                <a:solidFill>
                  <a:schemeClr val="tx2"/>
                </a:solidFill>
                <a:latin typeface="+mj-lt"/>
              </a:rPr>
              <a:t>PER</a:t>
            </a:r>
            <a:r>
              <a:rPr lang="en-GB" sz="1600" dirty="0">
                <a:solidFill>
                  <a:schemeClr val="tx2"/>
                </a:solidFill>
                <a:latin typeface="+mj-lt"/>
              </a:rPr>
              <a:t> (Packet Error Rate)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409700" y="3971927"/>
          <a:ext cx="7429500" cy="2333622"/>
        </p:xfrm>
        <a:graphic>
          <a:graphicData uri="http://schemas.openxmlformats.org/drawingml/2006/table">
            <a:tbl>
              <a:tblPr/>
              <a:tblGrid>
                <a:gridCol w="1234600"/>
                <a:gridCol w="1930222"/>
                <a:gridCol w="2120357"/>
                <a:gridCol w="2144321"/>
              </a:tblGrid>
              <a:tr h="36736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 err="1">
                          <a:latin typeface="+mn-lt"/>
                          <a:ea typeface="Times New Roman"/>
                        </a:rPr>
                        <a:t>Coeff</a:t>
                      </a:r>
                      <a:endParaRPr lang="en-GB" sz="13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Slow</a:t>
                      </a:r>
                      <a:r>
                        <a:rPr lang="en-GB" sz="1300" b="1" baseline="0" dirty="0">
                          <a:latin typeface="+mn-lt"/>
                          <a:ea typeface="Times New Roman"/>
                        </a:rPr>
                        <a:t> movement (SM)</a:t>
                      </a:r>
                      <a:endParaRPr lang="en-GB" sz="13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Gentle</a:t>
                      </a:r>
                      <a:r>
                        <a:rPr lang="en-GB" sz="1300" b="1" baseline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GB" sz="1300" b="1" baseline="0">
                          <a:latin typeface="+mn-lt"/>
                          <a:ea typeface="Times New Roman"/>
                        </a:rPr>
                        <a:t>Walking  </a:t>
                      </a:r>
                      <a:r>
                        <a:rPr lang="en-GB" sz="1300" b="1" baseline="0"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en-GB" sz="1300" b="1">
                          <a:latin typeface="+mn-lt"/>
                          <a:ea typeface="Times New Roman"/>
                        </a:rPr>
                        <a:t>GW)</a:t>
                      </a:r>
                      <a:endParaRPr lang="en-GB" sz="1300" b="1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Rapid movement (RM)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6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a1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4.5796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3.4757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3.0946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6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a2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-0.0065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0.0022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-0.0065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782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a3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0.0573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0.0407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0.1464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6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a4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2.2073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2.4984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10.0437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36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a5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7.1773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>
                          <a:latin typeface="+mn-lt"/>
                          <a:ea typeface="Times New Roman"/>
                        </a:rPr>
                        <a:t>-3.7433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GB" sz="1300" b="1" dirty="0">
                          <a:latin typeface="+mn-lt"/>
                          <a:ea typeface="Times New Roman"/>
                        </a:rPr>
                        <a:t>0.6865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</a:rPr>
              <a:t>Novel Non-intrusive Video Quality Prediction Model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b="1" u="sng" dirty="0">
                <a:solidFill>
                  <a:schemeClr val="tx1"/>
                </a:solidFill>
              </a:rPr>
              <a:t>Evaluation of the Proposed Model for SM, GW, RM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400" dirty="0">
                <a:solidFill>
                  <a:schemeClr val="tx1"/>
                </a:solidFill>
              </a:rPr>
              <a:t>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800" b="1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158836" y="5143500"/>
          <a:ext cx="435977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343"/>
                <a:gridCol w="1111314"/>
                <a:gridCol w="1244613"/>
                <a:gridCol w="1063501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SM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GW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R</a:t>
                      </a:r>
                      <a:r>
                        <a:rPr lang="en-GB" sz="1800" baseline="30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79.9%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93.36%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j-lt"/>
                          <a:ea typeface="Times New Roman"/>
                          <a:cs typeface="Times New Roman"/>
                        </a:rPr>
                        <a:t>91.7%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RMSE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0.2919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0.08146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+mj-lt"/>
                        </a:rPr>
                        <a:t>0.2332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162A3-C0A4-460A-9BB5-40CCDD8755AB}" type="slidenum">
              <a:rPr lang="en-GB"/>
              <a:pPr>
                <a:defRPr/>
              </a:pPr>
              <a:t>17</a:t>
            </a:fld>
            <a:endParaRPr lang="en-GB"/>
          </a:p>
        </p:txBody>
      </p:sp>
      <p:pic>
        <p:nvPicPr>
          <p:cNvPr id="36901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2643182"/>
            <a:ext cx="3200400" cy="226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2643182"/>
            <a:ext cx="2952750" cy="2200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91225" y="2571744"/>
            <a:ext cx="31527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Conclusions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 fontScale="55000" lnSpcReduction="20000"/>
          </a:bodyPr>
          <a:lstStyle/>
          <a:p>
            <a:pPr lvl="1" algn="l" eaLnBrk="1" fontAlgn="auto" hangingPunct="1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5000" dirty="0">
                <a:solidFill>
                  <a:schemeClr val="tx1"/>
                </a:solidFill>
              </a:rPr>
              <a:t> </a:t>
            </a:r>
            <a:r>
              <a:rPr lang="en-US" sz="4400" dirty="0">
                <a:solidFill>
                  <a:schemeClr val="tx1"/>
                </a:solidFill>
              </a:rPr>
              <a:t>Classified the video content into three categories.  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 Proposed a reference free model for video quality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 prediction.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 Model based on a combination of Application and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 Network Level parameters of </a:t>
            </a:r>
            <a:r>
              <a:rPr lang="en-US" sz="4400" dirty="0" smtId="4">
                <a:solidFill>
                  <a:schemeClr val="tx1"/>
                </a:solidFill>
              </a:rPr>
              <a:t>SBR</a:t>
            </a:r>
            <a:r>
              <a:rPr lang="en-US" sz="4400" dirty="0">
                <a:solidFill>
                  <a:schemeClr val="tx1"/>
                </a:solidFill>
              </a:rPr>
              <a:t>, FR and </a:t>
            </a:r>
            <a:r>
              <a:rPr lang="en-US" sz="4400" dirty="0" smtId="1">
                <a:solidFill>
                  <a:schemeClr val="tx1"/>
                </a:solidFill>
              </a:rPr>
              <a:t>PER</a:t>
            </a:r>
            <a:r>
              <a:rPr lang="en-US" sz="4400" dirty="0">
                <a:solidFill>
                  <a:schemeClr val="tx1"/>
                </a:solidFill>
              </a:rPr>
              <a:t>.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5000" dirty="0">
                <a:solidFill>
                  <a:schemeClr val="tx1"/>
                </a:solidFill>
              </a:rPr>
              <a:t> </a:t>
            </a:r>
            <a:r>
              <a:rPr lang="en-US" sz="4400" dirty="0">
                <a:solidFill>
                  <a:schemeClr val="tx1"/>
                </a:solidFill>
              </a:rPr>
              <a:t>Carried out PCA to verify the choice of parameters.</a:t>
            </a:r>
            <a:r>
              <a:rPr lang="en-US" sz="5000" dirty="0">
                <a:solidFill>
                  <a:schemeClr val="tx1"/>
                </a:solidFill>
              </a:rPr>
              <a:t>   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4400" dirty="0">
                <a:solidFill>
                  <a:schemeClr val="tx1"/>
                </a:solidFill>
              </a:rPr>
              <a:t> Obtained good prediction accuracy (between 80-94%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1"/>
                </a:solidFill>
              </a:rPr>
              <a:t>    for all contents). </a:t>
            </a:r>
            <a:r>
              <a:rPr lang="en-US" sz="2600" dirty="0">
                <a:solidFill>
                  <a:schemeClr val="tx1"/>
                </a:solidFill>
              </a:rPr>
              <a:t>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2600" dirty="0">
                <a:solidFill>
                  <a:schemeClr val="tx1"/>
                </a:solidFill>
              </a:rPr>
              <a:t>    </a:t>
            </a:r>
            <a:endParaRPr lang="en-GB" sz="2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F5473-983B-4927-9131-515F23373198}" type="slidenum">
              <a:rPr lang="en-GB"/>
              <a:pPr>
                <a:defRPr/>
              </a:pPr>
              <a:t>18</a:t>
            </a:fld>
            <a:endParaRPr lang="en-GB"/>
          </a:p>
        </p:txBody>
      </p:sp>
      <p:pic>
        <p:nvPicPr>
          <p:cNvPr id="40969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Future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Extend to Gilbert Eliot loss model.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Currently limited to simulation only.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Extend to test bed based on IMS.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Use subjective data for evaluation.</a:t>
            </a:r>
          </a:p>
          <a:p>
            <a:pPr lvl="1" algn="l" eaLnBrk="1" fontAlgn="auto" hangingPunct="1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  Propose adaptation mechanisms for </a:t>
            </a:r>
            <a:r>
              <a:rPr lang="en-US" sz="2400" dirty="0" err="1">
                <a:solidFill>
                  <a:schemeClr val="tx1"/>
                </a:solidFill>
              </a:rPr>
              <a:t>QoS</a:t>
            </a:r>
            <a:r>
              <a:rPr lang="en-US" sz="2400" dirty="0">
                <a:solidFill>
                  <a:schemeClr val="tx1"/>
                </a:solidFill>
              </a:rPr>
              <a:t> control.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4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4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400" dirty="0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9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D0779-A124-49BF-8943-84003E75BAF9}" type="slidenum">
              <a:rPr lang="en-GB"/>
              <a:pPr>
                <a:defRPr/>
              </a:pPr>
              <a:t>19</a:t>
            </a:fld>
            <a:endParaRPr lang="en-GB"/>
          </a:p>
        </p:txBody>
      </p:sp>
      <p:pic>
        <p:nvPicPr>
          <p:cNvPr id="4199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Presentation Outline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143125"/>
            <a:ext cx="8286750" cy="4214813"/>
          </a:xfrm>
        </p:spPr>
        <p:txBody>
          <a:bodyPr rtlCol="0">
            <a:normAutofit fontScale="40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6000" dirty="0">
                <a:solidFill>
                  <a:schemeClr val="tx1"/>
                </a:solidFill>
              </a:rPr>
              <a:t>  Background</a:t>
            </a:r>
            <a:endParaRPr lang="en-US" sz="6000" dirty="0">
              <a:solidFill>
                <a:schemeClr val="tx1"/>
              </a:solidFill>
            </a:endParaRP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5100" dirty="0">
                <a:solidFill>
                  <a:schemeClr val="tx1"/>
                </a:solidFill>
              </a:rPr>
              <a:t> </a:t>
            </a:r>
            <a:r>
              <a:rPr lang="en-US" sz="6200" dirty="0">
                <a:solidFill>
                  <a:schemeClr val="tx1"/>
                </a:solidFill>
              </a:rPr>
              <a:t>Current status and motivations</a:t>
            </a: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>
                <a:solidFill>
                  <a:schemeClr val="tx1"/>
                </a:solidFill>
              </a:rPr>
              <a:t> V</a:t>
            </a:r>
            <a:r>
              <a:rPr lang="en-GB" sz="6200" dirty="0" err="1">
                <a:solidFill>
                  <a:schemeClr val="tx1"/>
                </a:solidFill>
              </a:rPr>
              <a:t>ideo</a:t>
            </a:r>
            <a:r>
              <a:rPr lang="en-GB" sz="6200" dirty="0">
                <a:solidFill>
                  <a:schemeClr val="tx1"/>
                </a:solidFill>
              </a:rPr>
              <a:t> quality for wireless networks</a:t>
            </a:r>
            <a:endParaRPr lang="en-US" sz="6200" dirty="0">
              <a:solidFill>
                <a:schemeClr val="tx1"/>
              </a:solidFill>
            </a:endParaRP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6200" dirty="0">
                <a:solidFill>
                  <a:schemeClr val="tx1"/>
                </a:solidFill>
              </a:rPr>
              <a:t> Aims of the project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6000" dirty="0">
                <a:solidFill>
                  <a:schemeClr val="tx1"/>
                </a:solidFill>
              </a:rPr>
              <a:t>  Main Contributions</a:t>
            </a:r>
            <a:endParaRPr lang="en-US" sz="6000" dirty="0">
              <a:solidFill>
                <a:schemeClr val="tx1"/>
              </a:solidFill>
            </a:endParaRP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5500" dirty="0">
                <a:solidFill>
                  <a:schemeClr val="tx1"/>
                </a:solidFill>
              </a:rPr>
              <a:t> </a:t>
            </a:r>
            <a:r>
              <a:rPr lang="en-GB" sz="6200" dirty="0">
                <a:solidFill>
                  <a:schemeClr val="tx1"/>
                </a:solidFill>
              </a:rPr>
              <a:t>Classification of video content into three main </a:t>
            </a:r>
          </a:p>
          <a:p>
            <a:pPr lvl="2" algn="l" eaLnBrk="1" fontAlgn="auto" hangingPunct="1">
              <a:spcAft>
                <a:spcPts val="0"/>
              </a:spcAft>
              <a:defRPr/>
            </a:pPr>
            <a:r>
              <a:rPr lang="en-GB" sz="6200" dirty="0">
                <a:solidFill>
                  <a:schemeClr val="tx1"/>
                </a:solidFill>
              </a:rPr>
              <a:t>    categories.</a:t>
            </a:r>
          </a:p>
          <a:p>
            <a:pPr lvl="2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6200" dirty="0">
                <a:solidFill>
                  <a:schemeClr val="tx1"/>
                </a:solidFill>
              </a:rPr>
              <a:t> Video quality prediction model from both </a:t>
            </a:r>
          </a:p>
          <a:p>
            <a:pPr lvl="2" algn="l" eaLnBrk="1" fontAlgn="auto" hangingPunct="1">
              <a:spcAft>
                <a:spcPts val="0"/>
              </a:spcAft>
              <a:defRPr/>
            </a:pPr>
            <a:r>
              <a:rPr lang="en-GB" sz="6200" dirty="0">
                <a:solidFill>
                  <a:schemeClr val="tx1"/>
                </a:solidFill>
              </a:rPr>
              <a:t>    application and network level parameters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6000" dirty="0">
                <a:solidFill>
                  <a:schemeClr val="tx1"/>
                </a:solidFill>
              </a:rPr>
              <a:t>  Conclusions and F</a:t>
            </a:r>
            <a:r>
              <a:rPr lang="en-GB" sz="6000" dirty="0">
                <a:solidFill>
                  <a:schemeClr val="tx1"/>
                </a:solidFill>
              </a:rPr>
              <a:t>u</a:t>
            </a:r>
            <a:r>
              <a:rPr lang="en-US" sz="6000" dirty="0" err="1">
                <a:solidFill>
                  <a:schemeClr val="tx1"/>
                </a:solidFill>
              </a:rPr>
              <a:t>ture</a:t>
            </a:r>
            <a:r>
              <a:rPr lang="en-GB" sz="6000" dirty="0">
                <a:solidFill>
                  <a:schemeClr val="tx1"/>
                </a:solidFill>
              </a:rPr>
              <a:t> Work </a:t>
            </a:r>
            <a:endParaRPr lang="en-US" sz="6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19BBCB-DD8D-4FF4-B432-D17B5AD2EA52}" type="slidenum">
              <a:rPr lang="en-GB"/>
              <a:pPr>
                <a:defRPr/>
              </a:pPr>
              <a:t>2</a:t>
            </a:fld>
            <a:endParaRPr lang="en-GB"/>
          </a:p>
        </p:txBody>
      </p:sp>
      <p:pic>
        <p:nvPicPr>
          <p:cNvPr id="15368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786050" y="6356350"/>
            <a:ext cx="3643338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References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200" b="1" u="sng" dirty="0">
                <a:solidFill>
                  <a:schemeClr val="tx1"/>
                </a:solidFill>
              </a:rPr>
              <a:t>Selected References</a:t>
            </a:r>
          </a:p>
          <a:p>
            <a:pPr marL="342900" indent="-342900" algn="l" eaLnBrk="1" fontAlgn="auto" hangingPunct="1">
              <a:spcAft>
                <a:spcPts val="0"/>
              </a:spcAft>
              <a:defRPr/>
            </a:pPr>
            <a:r>
              <a:rPr lang="en-US" sz="1800" i="1" dirty="0">
                <a:solidFill>
                  <a:schemeClr val="tx1"/>
                </a:solidFill>
              </a:rPr>
              <a:t> 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1800" dirty="0">
                <a:solidFill>
                  <a:schemeClr val="tx1"/>
                </a:solidFill>
              </a:rPr>
              <a:t>ITU-T. </a:t>
            </a:r>
            <a:r>
              <a:rPr lang="en-GB" sz="1800" dirty="0" err="1">
                <a:solidFill>
                  <a:schemeClr val="tx1"/>
                </a:solidFill>
              </a:rPr>
              <a:t>Rec</a:t>
            </a:r>
            <a:r>
              <a:rPr lang="en-GB" sz="1800" dirty="0">
                <a:solidFill>
                  <a:schemeClr val="tx1"/>
                </a:solidFill>
              </a:rPr>
              <a:t> P.800, Methods for subjective determination of transmission quality, 1996.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1800" dirty="0" err="1">
                <a:solidFill>
                  <a:schemeClr val="tx1"/>
                </a:solidFill>
              </a:rPr>
              <a:t>Ffmpeg</a:t>
            </a:r>
            <a:r>
              <a:rPr lang="en-GB" sz="1800" dirty="0">
                <a:solidFill>
                  <a:schemeClr val="tx1"/>
                </a:solidFill>
              </a:rPr>
              <a:t>, </a:t>
            </a:r>
            <a:r>
              <a:rPr lang="en-GB" sz="1800" dirty="0">
                <a:solidFill>
                  <a:schemeClr val="tx1"/>
                </a:solidFill>
                <a:hlinkClick r:id="rId2"/>
              </a:rPr>
              <a:t>http://sourceforge.net/projects/ffmpeg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800" dirty="0">
                <a:solidFill>
                  <a:schemeClr val="tx1"/>
                </a:solidFill>
              </a:rPr>
              <a:t>J. </a:t>
            </a:r>
            <a:r>
              <a:rPr lang="en-US" sz="1800" dirty="0" err="1">
                <a:solidFill>
                  <a:schemeClr val="tx1"/>
                </a:solidFill>
              </a:rPr>
              <a:t>Klaue</a:t>
            </a:r>
            <a:r>
              <a:rPr lang="en-US" sz="1800" dirty="0">
                <a:solidFill>
                  <a:schemeClr val="tx1"/>
                </a:solidFill>
              </a:rPr>
              <a:t>, B. </a:t>
            </a:r>
            <a:r>
              <a:rPr lang="en-US" sz="1800" dirty="0" err="1">
                <a:solidFill>
                  <a:schemeClr val="tx1"/>
                </a:solidFill>
              </a:rPr>
              <a:t>Tathke</a:t>
            </a:r>
            <a:r>
              <a:rPr lang="en-US" sz="1800" dirty="0">
                <a:solidFill>
                  <a:schemeClr val="tx1"/>
                </a:solidFill>
              </a:rPr>
              <a:t>, and A. </a:t>
            </a:r>
            <a:r>
              <a:rPr lang="en-US" sz="1800" dirty="0" err="1">
                <a:solidFill>
                  <a:schemeClr val="tx1"/>
                </a:solidFill>
              </a:rPr>
              <a:t>Wolisz</a:t>
            </a:r>
            <a:r>
              <a:rPr lang="en-US" sz="1800" dirty="0">
                <a:solidFill>
                  <a:schemeClr val="tx1"/>
                </a:solidFill>
              </a:rPr>
              <a:t>, “</a:t>
            </a:r>
            <a:r>
              <a:rPr lang="en-US" sz="1800" dirty="0" err="1">
                <a:solidFill>
                  <a:schemeClr val="tx1"/>
                </a:solidFill>
              </a:rPr>
              <a:t>Evalvid</a:t>
            </a:r>
            <a:r>
              <a:rPr lang="en-US" sz="1800" dirty="0">
                <a:solidFill>
                  <a:schemeClr val="tx1"/>
                </a:solidFill>
              </a:rPr>
              <a:t> – A framework for video transmission and quality evaluation”, </a:t>
            </a:r>
            <a:r>
              <a:rPr lang="en-US" sz="1800" i="1" dirty="0">
                <a:solidFill>
                  <a:schemeClr val="tx1"/>
                </a:solidFill>
              </a:rPr>
              <a:t>In Proc. Of the 13</a:t>
            </a:r>
            <a:r>
              <a:rPr lang="en-US" sz="1800" i="1" baseline="30000" dirty="0">
                <a:solidFill>
                  <a:schemeClr val="tx1"/>
                </a:solidFill>
              </a:rPr>
              <a:t>th</a:t>
            </a:r>
            <a:r>
              <a:rPr lang="en-US" sz="1800" i="1" dirty="0">
                <a:solidFill>
                  <a:schemeClr val="tx1"/>
                </a:solidFill>
              </a:rPr>
              <a:t> International Conference on </a:t>
            </a:r>
            <a:r>
              <a:rPr lang="en-US" sz="1800" i="1" dirty="0" err="1">
                <a:solidFill>
                  <a:schemeClr val="tx1"/>
                </a:solidFill>
              </a:rPr>
              <a:t>Modelling</a:t>
            </a:r>
            <a:r>
              <a:rPr lang="en-US" sz="1800" i="1" dirty="0">
                <a:solidFill>
                  <a:schemeClr val="tx1"/>
                </a:solidFill>
              </a:rPr>
              <a:t> Techniques and Tools for Computer Performance Evaluation, </a:t>
            </a:r>
            <a:r>
              <a:rPr lang="en-US" sz="1800" dirty="0">
                <a:solidFill>
                  <a:schemeClr val="tx1"/>
                </a:solidFill>
              </a:rPr>
              <a:t>Urbana, Illinois, USA, 2003, pp. 255-272.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800" dirty="0">
                <a:solidFill>
                  <a:schemeClr val="tx1"/>
                </a:solidFill>
              </a:rPr>
              <a:t>NS2</a:t>
            </a:r>
            <a:r>
              <a:rPr lang="en-US" sz="1800" dirty="0"/>
              <a:t>, </a:t>
            </a:r>
            <a:r>
              <a:rPr lang="en-US" sz="1800" u="sng" dirty="0">
                <a:hlinkClick r:id="rId3"/>
              </a:rPr>
              <a:t>http://www.isi.edu/nsnam/ns/</a:t>
            </a:r>
            <a:r>
              <a:rPr lang="en-US" sz="1800" u="sng" dirty="0"/>
              <a:t>.</a:t>
            </a:r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marL="342900" indent="-342900"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marL="342900" indent="-342900" algn="l" eaLnBrk="1" fontAlgn="auto" hangingPunct="1">
              <a:spcAft>
                <a:spcPts val="0"/>
              </a:spcAft>
              <a:buFont typeface="+mj-lt"/>
              <a:buAutoNum type="arabicPeriod" startAt="5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GB" sz="1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15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B1825-4548-476D-A68F-B26934F455FF}" type="slidenum">
              <a:rPr lang="en-GB"/>
              <a:pPr>
                <a:defRPr/>
              </a:pPr>
              <a:t>20</a:t>
            </a:fld>
            <a:endParaRPr lang="en-GB"/>
          </a:p>
        </p:txBody>
      </p:sp>
      <p:pic>
        <p:nvPicPr>
          <p:cNvPr id="43017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>
                <a:solidFill>
                  <a:srgbClr val="FFFF00"/>
                </a:solidFill>
              </a:rPr>
              <a:t>Contact details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625" y="2071688"/>
            <a:ext cx="8501063" cy="4286250"/>
          </a:xfrm>
        </p:spPr>
        <p:txBody>
          <a:bodyPr rtlCol="0">
            <a:normAutofit fontScale="92500" lnSpcReduction="10000"/>
          </a:bodyPr>
          <a:lstStyle/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  <a:hlinkClick r:id="rId2"/>
              </a:rPr>
              <a:t>http://www.tech.plymouth.ac.uk/spmc</a:t>
            </a:r>
            <a:endParaRPr lang="en-GB" sz="30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 err="1">
                <a:solidFill>
                  <a:schemeClr val="tx1"/>
                </a:solidFill>
                <a:latin typeface="Times New Roman" pitchFamily="18" charset="0"/>
              </a:rPr>
              <a:t>Asiya</a:t>
            </a: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 Khan                          </a:t>
            </a:r>
            <a:r>
              <a:rPr lang="en-GB" sz="2800" i="1" dirty="0">
                <a:solidFill>
                  <a:schemeClr val="tx1"/>
                </a:solidFill>
                <a:latin typeface="Times New Roman" pitchFamily="18" charset="0"/>
              </a:rPr>
              <a:t>asiya.khan@plymouth.ac.uk</a:t>
            </a: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Dr </a:t>
            </a:r>
            <a:r>
              <a:rPr lang="en-GB" sz="3000" dirty="0" err="1">
                <a:solidFill>
                  <a:schemeClr val="tx1"/>
                </a:solidFill>
                <a:latin typeface="Times New Roman" pitchFamily="18" charset="0"/>
              </a:rPr>
              <a:t>Lingfen</a:t>
            </a: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 Sun                    </a:t>
            </a:r>
            <a:r>
              <a:rPr lang="en-GB" sz="2800" i="1" dirty="0">
                <a:solidFill>
                  <a:schemeClr val="tx1"/>
                </a:solidFill>
                <a:latin typeface="Times New Roman" pitchFamily="18" charset="0"/>
              </a:rPr>
              <a:t>l.sun@plymouth.ac.uk</a:t>
            </a: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Prof Emmanuel </a:t>
            </a:r>
            <a:r>
              <a:rPr lang="en-GB" sz="3000" dirty="0" err="1">
                <a:solidFill>
                  <a:schemeClr val="tx1"/>
                </a:solidFill>
                <a:latin typeface="Times New Roman" pitchFamily="18" charset="0"/>
              </a:rPr>
              <a:t>Ifeachor</a:t>
            </a: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en-GB" sz="2800" i="1" dirty="0">
                <a:solidFill>
                  <a:schemeClr val="tx1"/>
                </a:solidFill>
                <a:latin typeface="Times New Roman" pitchFamily="18" charset="0"/>
              </a:rPr>
              <a:t>e.ifeachor@plymouth.ac.uk</a:t>
            </a: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  <a:hlinkClick r:id="rId3"/>
              </a:rPr>
              <a:t>http://www.ict-adamantium.eu/</a:t>
            </a:r>
            <a:endParaRPr lang="en-GB" sz="30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419100" indent="-419100" algn="l" eaLnBrk="1" fontAlgn="auto" hangingPunct="1">
              <a:spcAft>
                <a:spcPts val="0"/>
              </a:spcAft>
              <a:defRPr/>
            </a:pPr>
            <a:endParaRPr lang="en-GB" sz="3000" dirty="0">
              <a:solidFill>
                <a:schemeClr val="tx1"/>
              </a:solidFill>
              <a:latin typeface="Times New Roman" pitchFamily="18" charset="0"/>
            </a:endParaRPr>
          </a:p>
          <a:p>
            <a:pPr marL="419100" indent="-419100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000" dirty="0">
                <a:solidFill>
                  <a:schemeClr val="tx1"/>
                </a:solidFill>
                <a:latin typeface="Times New Roman" pitchFamily="18" charset="0"/>
              </a:rPr>
              <a:t>Any questions?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baseline="-250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sz="3000" b="1" i="1" dirty="0">
                <a:solidFill>
                  <a:schemeClr val="tx1"/>
                </a:solidFill>
              </a:rPr>
              <a:t>Thank you!</a:t>
            </a:r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39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E304-B27B-4E79-82C6-21B1D7FDA1A4}" type="slidenum">
              <a:rPr lang="en-GB"/>
              <a:pPr>
                <a:defRPr/>
              </a:pPr>
              <a:t>21</a:t>
            </a:fld>
            <a:endParaRPr lang="en-GB"/>
          </a:p>
        </p:txBody>
      </p:sp>
      <p:pic>
        <p:nvPicPr>
          <p:cNvPr id="44041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Current Status and Motivations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 fontScale="70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Perceived quality of the streaming videos is likely to be the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major determining factor in the success of the new multimedia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applications.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The prime criterion for the quality of multimedia applications is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the user’s perception of service quality. 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3100" dirty="0">
                <a:solidFill>
                  <a:schemeClr val="tx1"/>
                </a:solidFill>
              </a:rPr>
              <a:t>V</a:t>
            </a:r>
            <a:r>
              <a:rPr lang="en-US" sz="3100" dirty="0" err="1">
                <a:solidFill>
                  <a:schemeClr val="tx1"/>
                </a:solidFill>
              </a:rPr>
              <a:t>ideo</a:t>
            </a:r>
            <a:r>
              <a:rPr lang="en-US" sz="3100" dirty="0">
                <a:solidFill>
                  <a:schemeClr val="tx1"/>
                </a:solidFill>
              </a:rPr>
              <a:t> transmission over wireless networks are highly sensitive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to transmission problems such as packet loss or network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delay.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3100" dirty="0">
                <a:solidFill>
                  <a:schemeClr val="tx1"/>
                </a:solidFill>
              </a:rPr>
              <a:t> </a:t>
            </a:r>
            <a:r>
              <a:rPr lang="en-US" sz="3100" dirty="0">
                <a:solidFill>
                  <a:schemeClr val="tx1"/>
                </a:solidFill>
              </a:rPr>
              <a:t>It is therefore important to choose both the application level i.e.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the compression parameters as well as network setting so that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100" dirty="0">
                <a:solidFill>
                  <a:schemeClr val="tx1"/>
                </a:solidFill>
              </a:rPr>
              <a:t>    they maximize end-user quality. </a:t>
            </a:r>
            <a:endParaRPr lang="en-GB" sz="3100" dirty="0">
              <a:solidFill>
                <a:schemeClr val="tx1"/>
              </a:solidFill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3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EB90F-A5E4-4145-BBDB-5D4BD8FA7C03}" type="slidenum">
              <a:rPr lang="en-GB"/>
              <a:pPr>
                <a:defRPr/>
              </a:pPr>
              <a:t>3</a:t>
            </a:fld>
            <a:endParaRPr lang="en-GB"/>
          </a:p>
        </p:txBody>
      </p:sp>
      <p:pic>
        <p:nvPicPr>
          <p:cNvPr id="19465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714776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Current Status and Motivations 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Lack of efficient non-intrusive video quality measurement methods</a:t>
            </a:r>
          </a:p>
          <a:p>
            <a:pPr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Current video quality prediction methods mainly based on application or network level parameters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2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200" b="1" i="1" dirty="0">
                <a:solidFill>
                  <a:schemeClr val="tx1"/>
                </a:solidFill>
              </a:rPr>
              <a:t>Hence the motivation of our work – to predict video quality using a combination of both application and network level parameters for all content types.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3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EB90F-A5E4-4145-BBDB-5D4BD8FA7C03}" type="slidenum">
              <a:rPr lang="en-GB"/>
              <a:pPr>
                <a:defRPr/>
              </a:pPr>
              <a:t>4</a:t>
            </a:fld>
            <a:endParaRPr lang="en-GB"/>
          </a:p>
        </p:txBody>
      </p:sp>
      <p:pic>
        <p:nvPicPr>
          <p:cNvPr id="19465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357586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ICC 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Video Quality for Wireless Networks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143125"/>
            <a:ext cx="8286750" cy="4214813"/>
          </a:xfrm>
        </p:spPr>
        <p:txBody>
          <a:bodyPr rtlCol="0">
            <a:normAutofit fontScale="62500" lnSpcReduction="2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2900" b="1" u="sng" dirty="0">
                <a:solidFill>
                  <a:schemeClr val="tx1"/>
                </a:solidFill>
              </a:rPr>
              <a:t>Video Quality Measurement </a:t>
            </a:r>
          </a:p>
          <a:p>
            <a:pPr lvl="1" algn="l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Subjective method (Mean Opinion Score – MOS [1])</a:t>
            </a:r>
          </a:p>
          <a:p>
            <a:pPr lvl="1" algn="l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Objective methods 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900" dirty="0">
                <a:solidFill>
                  <a:schemeClr val="tx1"/>
                </a:solidFill>
              </a:rPr>
              <a:t> Intrusive methods (e.g. PSNR)</a:t>
            </a:r>
          </a:p>
          <a:p>
            <a:pPr lvl="3" algn="l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GB" sz="2900" dirty="0">
                <a:solidFill>
                  <a:schemeClr val="tx1"/>
                </a:solidFill>
              </a:rPr>
              <a:t> Non-intrusive methods (e.g. regression-based models)</a:t>
            </a:r>
          </a:p>
          <a:p>
            <a:pPr algn="l"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GB" sz="2900" b="1" u="sng" dirty="0">
                <a:solidFill>
                  <a:schemeClr val="tx1"/>
                </a:solidFill>
              </a:rPr>
              <a:t>Why do we need to predict video quality?</a:t>
            </a:r>
          </a:p>
          <a:p>
            <a:pPr lvl="1" algn="l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200" dirty="0">
                <a:solidFill>
                  <a:schemeClr val="tx1"/>
                </a:solidFill>
              </a:rPr>
              <a:t>  </a:t>
            </a:r>
            <a:r>
              <a:rPr lang="en-GB" sz="2900" dirty="0">
                <a:solidFill>
                  <a:schemeClr val="tx1"/>
                </a:solidFill>
              </a:rPr>
              <a:t>Streaming video quality is dependent on the intrinsic attribute of the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content.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</a:t>
            </a:r>
            <a:r>
              <a:rPr lang="en-GB" sz="2900" dirty="0" err="1">
                <a:solidFill>
                  <a:schemeClr val="tx1"/>
                </a:solidFill>
              </a:rPr>
              <a:t>QoS</a:t>
            </a:r>
            <a:r>
              <a:rPr lang="en-GB" sz="2900" dirty="0">
                <a:solidFill>
                  <a:schemeClr val="tx1"/>
                </a:solidFill>
              </a:rPr>
              <a:t> of multimedia is affected by both the Application level and Network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 level parameters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Multimedia services are increasingly accessed with wireless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GB" sz="2900" dirty="0">
                <a:solidFill>
                  <a:schemeClr val="tx1"/>
                </a:solidFill>
              </a:rPr>
              <a:t>     components</a:t>
            </a:r>
          </a:p>
          <a:p>
            <a:pPr lvl="1" algn="l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2900" dirty="0">
                <a:solidFill>
                  <a:schemeClr val="tx1"/>
                </a:solidFill>
              </a:rPr>
              <a:t>  For Quality of Service (</a:t>
            </a:r>
            <a:r>
              <a:rPr lang="en-GB" sz="2900" dirty="0" err="1">
                <a:solidFill>
                  <a:schemeClr val="tx1"/>
                </a:solidFill>
              </a:rPr>
              <a:t>QoS</a:t>
            </a:r>
            <a:r>
              <a:rPr lang="en-GB" sz="2900" dirty="0">
                <a:solidFill>
                  <a:schemeClr val="tx1"/>
                </a:solidFill>
              </a:rPr>
              <a:t>) control for multimedia  applications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5689AC-F958-402F-81C9-735EF609A409}" type="slidenum">
              <a:rPr lang="en-GB"/>
              <a:pPr>
                <a:defRPr/>
              </a:pPr>
              <a:t>5</a:t>
            </a:fld>
            <a:endParaRPr lang="en-GB"/>
          </a:p>
        </p:txBody>
      </p:sp>
      <p:pic>
        <p:nvPicPr>
          <p:cNvPr id="16392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Video Quality for Wireless Networks(2)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286750" cy="4286250"/>
          </a:xfrm>
        </p:spPr>
        <p:txBody>
          <a:bodyPr rtlCol="0">
            <a:normAutofit/>
          </a:bodyPr>
          <a:lstStyle/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                         End-to-end perceived video quality                   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                 Raw video                               </a:t>
            </a:r>
            <a:r>
              <a:rPr lang="en-US" sz="1600" dirty="0">
                <a:solidFill>
                  <a:schemeClr val="tx1"/>
                </a:solidFill>
              </a:rPr>
              <a:t>PSNR/MOS     </a:t>
            </a:r>
            <a:r>
              <a:rPr lang="en-US" sz="1600" dirty="0">
                <a:solidFill>
                  <a:schemeClr val="tx1"/>
                </a:solidFill>
              </a:rPr>
              <a:t>Degraded video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    </a:t>
            </a:r>
          </a:p>
          <a:p>
            <a:pPr lvl="1" algn="l" eaLnBrk="1" fontAlgn="auto" hangingPunct="1"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Raw video                                                                                      Received video   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6000" dirty="0">
                <a:solidFill>
                  <a:schemeClr val="tx1"/>
                </a:solidFill>
              </a:rPr>
              <a:t>    </a:t>
            </a:r>
            <a:r>
              <a:rPr lang="en-GB" sz="1400" b="1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</a:t>
            </a:r>
            <a:r>
              <a:rPr lang="en-GB" sz="6000" dirty="0">
                <a:solidFill>
                  <a:schemeClr val="tx1"/>
                </a:solidFill>
              </a:rPr>
              <a:t>                           </a:t>
            </a:r>
            <a:endParaRPr lang="en-US" sz="18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                                      </a:t>
            </a:r>
            <a:r>
              <a:rPr lang="en-GB" sz="1400" b="1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Simulated system                                                                                                             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Application Parameters  Network Parameters   Application Parameters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16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            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GB" sz="1600" dirty="0">
                <a:solidFill>
                  <a:schemeClr val="tx1"/>
                </a:solidFill>
              </a:rPr>
              <a:t>  Video quality</a:t>
            </a:r>
            <a:r>
              <a:rPr lang="en-US" sz="1600" dirty="0">
                <a:solidFill>
                  <a:schemeClr val="tx1"/>
                </a:solidFill>
              </a:rPr>
              <a:t>: </a:t>
            </a:r>
            <a:r>
              <a:rPr lang="en-GB" sz="1600" dirty="0">
                <a:solidFill>
                  <a:schemeClr val="tx1"/>
                </a:solidFill>
              </a:rPr>
              <a:t>end-user perceived quality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(MOS), an important metric. 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</a:rPr>
              <a:t>  A</a:t>
            </a:r>
            <a:r>
              <a:rPr lang="en-GB" sz="1600" dirty="0" err="1">
                <a:solidFill>
                  <a:schemeClr val="tx1"/>
                </a:solidFill>
              </a:rPr>
              <a:t>ffected</a:t>
            </a:r>
            <a:r>
              <a:rPr lang="en-GB" sz="1600" dirty="0">
                <a:solidFill>
                  <a:schemeClr val="tx1"/>
                </a:solidFill>
              </a:rPr>
              <a:t> by application and network level and </a:t>
            </a:r>
            <a:r>
              <a:rPr lang="en-GB" sz="1600" dirty="0" err="1">
                <a:solidFill>
                  <a:schemeClr val="tx1"/>
                </a:solidFill>
              </a:rPr>
              <a:t>ot</a:t>
            </a:r>
            <a:r>
              <a:rPr lang="en-US" sz="1600" dirty="0">
                <a:solidFill>
                  <a:schemeClr val="tx1"/>
                </a:solidFill>
              </a:rPr>
              <a:t>her impairments.</a:t>
            </a:r>
          </a:p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1600" dirty="0">
                <a:solidFill>
                  <a:schemeClr val="tx1"/>
                </a:solidFill>
              </a:rPr>
              <a:t>  Video quality measurement: subjective (MOS) or objective (intrusive or non-intrusive)</a:t>
            </a:r>
            <a:endParaRPr lang="en-GB" sz="1600" dirty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1600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3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3429000"/>
            <a:ext cx="7239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2" descr="MPj0430586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63" y="3571875"/>
            <a:ext cx="7286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43" name="Right Arrow 42"/>
          <p:cNvSpPr/>
          <p:nvPr/>
        </p:nvSpPr>
        <p:spPr>
          <a:xfrm>
            <a:off x="3071813" y="3571875"/>
            <a:ext cx="642937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4" name="Right Arrow 43"/>
          <p:cNvSpPr/>
          <p:nvPr/>
        </p:nvSpPr>
        <p:spPr>
          <a:xfrm>
            <a:off x="5286375" y="3571875"/>
            <a:ext cx="428625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49" name="Straight Connector 48"/>
          <p:cNvCxnSpPr/>
          <p:nvPr/>
        </p:nvCxnSpPr>
        <p:spPr>
          <a:xfrm rot="5400000">
            <a:off x="2858294" y="4499769"/>
            <a:ext cx="1428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4893469" y="4536281"/>
            <a:ext cx="1358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357313" y="5214938"/>
            <a:ext cx="2214562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571875" y="5214938"/>
            <a:ext cx="2000250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5572125" y="5214938"/>
            <a:ext cx="2214563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V="1">
            <a:off x="716756" y="2783682"/>
            <a:ext cx="1285875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055" idx="0"/>
          </p:cNvCxnSpPr>
          <p:nvPr/>
        </p:nvCxnSpPr>
        <p:spPr>
          <a:xfrm rot="16200000" flipV="1">
            <a:off x="7040563" y="2889250"/>
            <a:ext cx="1357312" cy="7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1331913" y="2781300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>
            <a:off x="5286375" y="2786063"/>
            <a:ext cx="22860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rot="5400000" flipH="1" flipV="1">
            <a:off x="7287419" y="4714082"/>
            <a:ext cx="10001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1357313" y="2357438"/>
            <a:ext cx="6357937" cy="1587"/>
          </a:xfrm>
          <a:prstGeom prst="straightConnector1">
            <a:avLst/>
          </a:prstGeom>
          <a:ln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5400000">
            <a:off x="788194" y="4641057"/>
            <a:ext cx="1143000" cy="4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Right Arrow 160"/>
          <p:cNvSpPr/>
          <p:nvPr/>
        </p:nvSpPr>
        <p:spPr>
          <a:xfrm>
            <a:off x="7215188" y="4572000"/>
            <a:ext cx="571500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458" name="TextBox 164"/>
          <p:cNvSpPr txBox="1">
            <a:spLocks noChangeArrowheads="1"/>
          </p:cNvSpPr>
          <p:nvPr/>
        </p:nvSpPr>
        <p:spPr bwMode="auto">
          <a:xfrm>
            <a:off x="7786688" y="4500563"/>
            <a:ext cx="785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/>
              <a:t>MOS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643313" y="2643188"/>
            <a:ext cx="1643062" cy="428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tx1"/>
                </a:solidFill>
              </a:rPr>
              <a:t>Full-ref Intrusive Measurement</a:t>
            </a:r>
          </a:p>
        </p:txBody>
      </p:sp>
      <p:sp>
        <p:nvSpPr>
          <p:cNvPr id="62" name="Bent Arrow 61"/>
          <p:cNvSpPr/>
          <p:nvPr/>
        </p:nvSpPr>
        <p:spPr>
          <a:xfrm>
            <a:off x="4500563" y="2500313"/>
            <a:ext cx="285750" cy="14287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Down Arrow 35"/>
          <p:cNvSpPr/>
          <p:nvPr/>
        </p:nvSpPr>
        <p:spPr>
          <a:xfrm>
            <a:off x="5357813" y="3714750"/>
            <a:ext cx="142875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143125" y="3214688"/>
            <a:ext cx="4643438" cy="1214437"/>
          </a:xfrm>
          <a:prstGeom prst="ellips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2714625" y="3571875"/>
            <a:ext cx="928688" cy="428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tx1"/>
                </a:solidFill>
              </a:rPr>
              <a:t>Encoder</a:t>
            </a:r>
          </a:p>
        </p:txBody>
      </p:sp>
      <p:pic>
        <p:nvPicPr>
          <p:cNvPr id="18464" name="Picture 45" descr="Picture1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63" y="3429000"/>
            <a:ext cx="142875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Rectangle 46"/>
          <p:cNvSpPr/>
          <p:nvPr/>
        </p:nvSpPr>
        <p:spPr>
          <a:xfrm>
            <a:off x="5643563" y="3571875"/>
            <a:ext cx="928687" cy="428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tx1"/>
                </a:solidFill>
              </a:rPr>
              <a:t>Decoder</a:t>
            </a:r>
          </a:p>
        </p:txBody>
      </p:sp>
      <p:sp>
        <p:nvSpPr>
          <p:cNvPr id="48" name="Right Arrow 47"/>
          <p:cNvSpPr/>
          <p:nvPr/>
        </p:nvSpPr>
        <p:spPr>
          <a:xfrm>
            <a:off x="1785938" y="3714750"/>
            <a:ext cx="928687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0" name="Right Arrow 49"/>
          <p:cNvSpPr/>
          <p:nvPr/>
        </p:nvSpPr>
        <p:spPr>
          <a:xfrm>
            <a:off x="3643313" y="3714750"/>
            <a:ext cx="285750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5" name="Right Arrow 54"/>
          <p:cNvSpPr/>
          <p:nvPr/>
        </p:nvSpPr>
        <p:spPr>
          <a:xfrm flipV="1">
            <a:off x="5286375" y="3714750"/>
            <a:ext cx="357188" cy="117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7" name="Right Arrow 56"/>
          <p:cNvSpPr/>
          <p:nvPr/>
        </p:nvSpPr>
        <p:spPr>
          <a:xfrm>
            <a:off x="6572250" y="3786188"/>
            <a:ext cx="785813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4" name="Down Arrow 63"/>
          <p:cNvSpPr/>
          <p:nvPr/>
        </p:nvSpPr>
        <p:spPr>
          <a:xfrm>
            <a:off x="5357813" y="3857625"/>
            <a:ext cx="142875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5143500" y="4286250"/>
            <a:ext cx="2071688" cy="571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>
                <a:solidFill>
                  <a:schemeClr val="tx1"/>
                </a:solidFill>
              </a:rPr>
              <a:t>Ref-free Non-Intrusive Measurement</a:t>
            </a:r>
          </a:p>
        </p:txBody>
      </p:sp>
      <p:sp>
        <p:nvSpPr>
          <p:cNvPr id="73" name="Slide Number Placeholder 7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D5FE2A-0F16-4818-B244-9AE8D4B3DD79}" type="slidenum">
              <a:rPr lang="en-GB"/>
              <a:pPr>
                <a:defRPr/>
              </a:pPr>
              <a:t>6</a:t>
            </a:fld>
            <a:endParaRPr lang="en-GB"/>
          </a:p>
        </p:txBody>
      </p:sp>
      <p:pic>
        <p:nvPicPr>
          <p:cNvPr id="1847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Aims of the project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29797-2E9C-42D4-B89E-C534F551447A}" type="slidenum">
              <a:rPr lang="en-GB"/>
              <a:pPr>
                <a:defRPr/>
              </a:pPr>
              <a:t>7</a:t>
            </a:fld>
            <a:endParaRPr lang="en-GB"/>
          </a:p>
        </p:txBody>
      </p:sp>
      <p:pic>
        <p:nvPicPr>
          <p:cNvPr id="2151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>
          <a:xfrm>
            <a:off x="571472" y="5214950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200" dirty="0"/>
              <a:t>Classification of video content into three main categories</a:t>
            </a:r>
          </a:p>
          <a:p>
            <a:pPr>
              <a:buFont typeface="Wingdings" pitchFamily="2" charset="2"/>
              <a:buChar char="Ø"/>
            </a:pPr>
            <a:r>
              <a:rPr lang="en-US" sz="2200" dirty="0"/>
              <a:t>Novel </a:t>
            </a:r>
            <a:r>
              <a:rPr lang="en-GB" sz="2200" dirty="0"/>
              <a:t>non-intrusive video quality prediction models based </a:t>
            </a:r>
          </a:p>
          <a:p>
            <a:r>
              <a:rPr lang="en-GB" sz="2200" dirty="0"/>
              <a:t>   on regression analysis in terms of MOS </a:t>
            </a:r>
          </a:p>
          <a:p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1785918" y="4500570"/>
            <a:ext cx="857256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1000100" y="2071678"/>
            <a:ext cx="7477150" cy="3069431"/>
            <a:chOff x="495275" y="2069550"/>
            <a:chExt cx="7477150" cy="3605820"/>
          </a:xfrm>
        </p:grpSpPr>
        <p:sp>
          <p:nvSpPr>
            <p:cNvPr id="45" name="AutoShape 5"/>
            <p:cNvSpPr>
              <a:spLocks noChangeArrowheads="1"/>
            </p:cNvSpPr>
            <p:nvPr/>
          </p:nvSpPr>
          <p:spPr bwMode="auto">
            <a:xfrm>
              <a:off x="1495407" y="5090739"/>
              <a:ext cx="5807075" cy="425449"/>
            </a:xfrm>
            <a:prstGeom prst="leftRightArrow">
              <a:avLst>
                <a:gd name="adj1" fmla="val 50000"/>
                <a:gd name="adj2" fmla="val 51194"/>
              </a:avLst>
            </a:prstGeom>
            <a:solidFill>
              <a:schemeClr val="bg1"/>
            </a:solidFill>
            <a:ln w="9525" algn="ctr">
              <a:solidFill>
                <a:schemeClr val="tx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s-ES" sz="1400" dirty="0">
                  <a:solidFill>
                    <a:schemeClr val="tx2"/>
                  </a:solidFill>
                </a:rPr>
                <a:t>Video </a:t>
              </a:r>
              <a:r>
                <a:rPr lang="es-ES" sz="1400" dirty="0" err="1">
                  <a:solidFill>
                    <a:schemeClr val="tx2"/>
                  </a:solidFill>
                </a:rPr>
                <a:t>Quality</a:t>
              </a:r>
              <a:r>
                <a:rPr lang="es-ES" sz="1400" dirty="0">
                  <a:solidFill>
                    <a:schemeClr val="tx2"/>
                  </a:solidFill>
                </a:rPr>
                <a:t> </a:t>
              </a:r>
              <a:r>
                <a:rPr lang="es-ES" sz="1400" dirty="0" err="1">
                  <a:solidFill>
                    <a:schemeClr val="tx2"/>
                  </a:solidFill>
                </a:rPr>
                <a:t>Modeling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sp>
          <p:nvSpPr>
            <p:cNvPr id="46" name="Rectangle 13"/>
            <p:cNvSpPr>
              <a:spLocks noChangeArrowheads="1"/>
            </p:cNvSpPr>
            <p:nvPr/>
          </p:nvSpPr>
          <p:spPr bwMode="auto">
            <a:xfrm>
              <a:off x="1352531" y="4922896"/>
              <a:ext cx="800100" cy="752474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pic>
          <p:nvPicPr>
            <p:cNvPr id="47" name="Picture 2" descr="C:\Documents and Settings\akhan1\My Documents\My Pictures\akiyo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275" y="2069550"/>
              <a:ext cx="730250" cy="671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3" descr="C:\Documents and Settings\akhan1\My Documents\My Pictures\foreman.bmp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5275" y="2740925"/>
              <a:ext cx="730250" cy="606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5" descr="C:\Documents and Settings\akhan1\My Documents\My Pictures\suzie.bmp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209655" y="2069550"/>
              <a:ext cx="658813" cy="671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6" descr="C:\Documents and Settings\akhan1\My Documents\My Pictures\carphone.bmp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209655" y="2740925"/>
              <a:ext cx="658812" cy="606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4" descr="C:\Documents and Settings\akhan1\My Documents\My Pictures\stefan.bmp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5275" y="3328379"/>
              <a:ext cx="730250" cy="671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3" name="Group 43"/>
            <p:cNvGrpSpPr>
              <a:grpSpLocks/>
            </p:cNvGrpSpPr>
            <p:nvPr/>
          </p:nvGrpSpPr>
          <p:grpSpPr bwMode="auto">
            <a:xfrm>
              <a:off x="3033713" y="2147888"/>
              <a:ext cx="2500312" cy="1481137"/>
              <a:chOff x="3033695" y="2147886"/>
              <a:chExt cx="2500330" cy="1481142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3043220" y="2147886"/>
                <a:ext cx="1100145" cy="64293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200" dirty="0">
                    <a:solidFill>
                      <a:schemeClr val="tx2"/>
                    </a:solidFill>
                  </a:rPr>
                  <a:t>Temporal Feature Extraction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033695" y="2986089"/>
                <a:ext cx="1100145" cy="64293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200" dirty="0">
                    <a:solidFill>
                      <a:schemeClr val="tx2"/>
                    </a:solidFill>
                  </a:rPr>
                  <a:t>Spatial Feature Extraction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433880" y="2547937"/>
                <a:ext cx="1100145" cy="64293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200" dirty="0">
                    <a:solidFill>
                      <a:schemeClr val="tx2"/>
                    </a:solidFill>
                  </a:rPr>
                  <a:t>Content Type</a:t>
                </a:r>
              </a:p>
              <a:p>
                <a:pPr algn="ctr">
                  <a:defRPr/>
                </a:pPr>
                <a:r>
                  <a:rPr lang="en-GB" sz="1200" dirty="0">
                    <a:solidFill>
                      <a:schemeClr val="tx2"/>
                    </a:solidFill>
                  </a:rPr>
                  <a:t>Estimation</a:t>
                </a:r>
              </a:p>
            </p:txBody>
          </p:sp>
        </p:grpSp>
        <p:sp>
          <p:nvSpPr>
            <p:cNvPr id="54" name="Right Arrow 53"/>
            <p:cNvSpPr/>
            <p:nvPr/>
          </p:nvSpPr>
          <p:spPr bwMode="auto">
            <a:xfrm>
              <a:off x="2281226" y="2733675"/>
              <a:ext cx="623900" cy="304800"/>
            </a:xfrm>
            <a:prstGeom prst="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186471" y="3086100"/>
              <a:ext cx="652480" cy="1228725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GB" sz="1200" dirty="0" err="1">
                  <a:solidFill>
                    <a:schemeClr val="tx2"/>
                  </a:solidFill>
                </a:rPr>
                <a:t>PQoS</a:t>
              </a:r>
              <a:endParaRPr lang="en-GB" sz="1200" dirty="0">
                <a:solidFill>
                  <a:schemeClr val="tx2"/>
                </a:solidFill>
              </a:endParaRPr>
            </a:p>
            <a:p>
              <a:pPr algn="ctr"/>
              <a:endParaRPr lang="en-GB" sz="1200" dirty="0">
                <a:solidFill>
                  <a:schemeClr val="tx2"/>
                </a:solidFill>
              </a:endParaRPr>
            </a:p>
            <a:p>
              <a:pPr algn="ctr"/>
              <a:r>
                <a:rPr lang="en-GB" sz="1200" dirty="0">
                  <a:solidFill>
                    <a:schemeClr val="tx2"/>
                  </a:solidFill>
                </a:rPr>
                <a:t>Model</a:t>
              </a:r>
            </a:p>
          </p:txBody>
        </p:sp>
        <p:sp>
          <p:nvSpPr>
            <p:cNvPr id="57" name="Right Arrow 56"/>
            <p:cNvSpPr/>
            <p:nvPr/>
          </p:nvSpPr>
          <p:spPr bwMode="auto">
            <a:xfrm rot="2565937">
              <a:off x="5580685" y="3106347"/>
              <a:ext cx="548241" cy="304800"/>
            </a:xfrm>
            <a:prstGeom prst="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58" name="Cloud"/>
            <p:cNvSpPr>
              <a:spLocks noChangeAspect="1" noEditPoints="1" noChangeArrowheads="1"/>
            </p:cNvSpPr>
            <p:nvPr/>
          </p:nvSpPr>
          <p:spPr bwMode="auto">
            <a:xfrm>
              <a:off x="3138481" y="3999755"/>
              <a:ext cx="1790700" cy="831908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Right Arrow 58"/>
            <p:cNvSpPr/>
            <p:nvPr/>
          </p:nvSpPr>
          <p:spPr bwMode="auto">
            <a:xfrm rot="2142139">
              <a:off x="2116094" y="3997016"/>
              <a:ext cx="1009818" cy="292440"/>
            </a:xfrm>
            <a:prstGeom prst="rightArrow">
              <a:avLst>
                <a:gd name="adj1" fmla="val 44635"/>
                <a:gd name="adj2" fmla="val 50000"/>
              </a:avLst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0" name="Right Arrow 59"/>
            <p:cNvSpPr/>
            <p:nvPr/>
          </p:nvSpPr>
          <p:spPr bwMode="auto">
            <a:xfrm rot="19800515">
              <a:off x="5053826" y="4200393"/>
              <a:ext cx="829295" cy="304800"/>
            </a:xfrm>
            <a:prstGeom prst="rightArrow">
              <a:avLst/>
            </a:prstGeom>
            <a:solidFill>
              <a:srgbClr val="FF0000"/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1" name="TextBox 38"/>
            <p:cNvSpPr txBox="1">
              <a:spLocks noChangeArrowheads="1"/>
            </p:cNvSpPr>
            <p:nvPr/>
          </p:nvSpPr>
          <p:spPr bwMode="auto">
            <a:xfrm>
              <a:off x="5710249" y="2824847"/>
              <a:ext cx="1419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tx2"/>
                  </a:solidFill>
                </a:rPr>
                <a:t>CT, SBR, FR, …</a:t>
              </a:r>
            </a:p>
          </p:txBody>
        </p:sp>
        <p:sp>
          <p:nvSpPr>
            <p:cNvPr id="62" name="TextBox 39"/>
            <p:cNvSpPr txBox="1">
              <a:spLocks noChangeArrowheads="1"/>
            </p:cNvSpPr>
            <p:nvPr/>
          </p:nvSpPr>
          <p:spPr bwMode="auto">
            <a:xfrm rot="19715184">
              <a:off x="4792667" y="4478084"/>
              <a:ext cx="1513462" cy="325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sz="1200" dirty="0">
                  <a:solidFill>
                    <a:schemeClr val="tx2"/>
                  </a:solidFill>
                </a:rPr>
                <a:t>Loss, Delay, Jitter</a:t>
              </a:r>
            </a:p>
          </p:txBody>
        </p:sp>
        <p:sp>
          <p:nvSpPr>
            <p:cNvPr id="63" name="Right Arrow 62"/>
            <p:cNvSpPr/>
            <p:nvPr/>
          </p:nvSpPr>
          <p:spPr bwMode="auto">
            <a:xfrm>
              <a:off x="6848475" y="3609975"/>
              <a:ext cx="390525" cy="304800"/>
            </a:xfrm>
            <a:prstGeom prst="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64" name="TextBox 42"/>
            <p:cNvSpPr txBox="1">
              <a:spLocks noChangeArrowheads="1"/>
            </p:cNvSpPr>
            <p:nvPr/>
          </p:nvSpPr>
          <p:spPr bwMode="auto">
            <a:xfrm>
              <a:off x="3638547" y="4251520"/>
              <a:ext cx="8858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sz="1200" dirty="0">
                  <a:solidFill>
                    <a:schemeClr val="tx2"/>
                  </a:solidFill>
                </a:rPr>
                <a:t>Network</a:t>
              </a:r>
            </a:p>
          </p:txBody>
        </p:sp>
        <p:cxnSp>
          <p:nvCxnSpPr>
            <p:cNvPr id="65" name="Straight Arrow Connector 45"/>
            <p:cNvCxnSpPr>
              <a:cxnSpLocks noChangeShapeType="1"/>
              <a:stCxn id="68" idx="3"/>
              <a:endCxn id="70" idx="1"/>
            </p:cNvCxnSpPr>
            <p:nvPr/>
          </p:nvCxnSpPr>
          <p:spPr bwMode="auto">
            <a:xfrm>
              <a:off x="4143375" y="2470150"/>
              <a:ext cx="290513" cy="40005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6" name="Straight Arrow Connector 47"/>
            <p:cNvCxnSpPr>
              <a:cxnSpLocks noChangeShapeType="1"/>
              <a:stCxn id="69" idx="3"/>
              <a:endCxn id="70" idx="1"/>
            </p:cNvCxnSpPr>
            <p:nvPr/>
          </p:nvCxnSpPr>
          <p:spPr bwMode="auto">
            <a:xfrm flipV="1">
              <a:off x="4133850" y="2870200"/>
              <a:ext cx="300038" cy="43815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67" name="TextBox 66"/>
            <p:cNvSpPr txBox="1"/>
            <p:nvPr/>
          </p:nvSpPr>
          <p:spPr>
            <a:xfrm>
              <a:off x="7286625" y="3581400"/>
              <a:ext cx="685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tx1"/>
                  </a:solidFill>
                </a:rPr>
                <a:t>MOS</a:t>
              </a:r>
            </a:p>
          </p:txBody>
        </p:sp>
      </p:grpSp>
      <p:pic>
        <p:nvPicPr>
          <p:cNvPr id="71" name="Picture 70" descr="football_qcif-0001.bmp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14480" y="3143248"/>
            <a:ext cx="642942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Classification of video contents (1)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71688"/>
            <a:ext cx="8501062" cy="4286250"/>
          </a:xfrm>
        </p:spPr>
        <p:txBody>
          <a:bodyPr rtlCol="0">
            <a:normAutofit/>
          </a:bodyPr>
          <a:lstStyle/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l"/>
            <a:r>
              <a:rPr lang="en-GB" sz="1600" b="1" dirty="0">
                <a:solidFill>
                  <a:schemeClr val="tx1"/>
                </a:solidFill>
              </a:rPr>
              <a:t>                                                                                                      </a:t>
            </a:r>
            <a:r>
              <a:rPr lang="en-GB" sz="1600" b="1" u="sng" dirty="0">
                <a:solidFill>
                  <a:schemeClr val="tx1"/>
                </a:solidFill>
              </a:rPr>
              <a:t>Temporal Features: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Measured by the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movement in a clip and is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given by the SAD(Sum of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Absolute Difference) value.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</a:t>
            </a:r>
            <a:r>
              <a:rPr lang="en-GB" sz="1600" b="1" u="sng" dirty="0">
                <a:solidFill>
                  <a:schemeClr val="tx1"/>
                </a:solidFill>
              </a:rPr>
              <a:t>Spatial </a:t>
            </a:r>
            <a:r>
              <a:rPr lang="en-GB" sz="1600" b="1" u="sng" dirty="0" err="1">
                <a:solidFill>
                  <a:schemeClr val="tx1"/>
                </a:solidFill>
              </a:rPr>
              <a:t>Featues</a:t>
            </a:r>
            <a:r>
              <a:rPr lang="en-GB" sz="1600" b="1" u="sng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</a:t>
            </a:r>
            <a:r>
              <a:rPr lang="en-GB" sz="1600" dirty="0" err="1">
                <a:solidFill>
                  <a:schemeClr val="tx1"/>
                </a:solidFill>
              </a:rPr>
              <a:t>Blockiness</a:t>
            </a:r>
            <a:r>
              <a:rPr lang="en-GB" sz="1600" dirty="0">
                <a:solidFill>
                  <a:schemeClr val="tx1"/>
                </a:solidFill>
              </a:rPr>
              <a:t>, blurriness,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brightness between the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current and previous frames.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</a:t>
            </a:r>
            <a:r>
              <a:rPr lang="en-GB" sz="1600" b="1" u="sng" dirty="0">
                <a:solidFill>
                  <a:schemeClr val="tx1"/>
                </a:solidFill>
              </a:rPr>
              <a:t>Content type estimation:</a:t>
            </a:r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             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Hierarchical and K-means </a:t>
            </a: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                                                                                                cluster analysis.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29797-2E9C-42D4-B89E-C534F551447A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pic>
        <p:nvPicPr>
          <p:cNvPr id="2151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000100" y="3143248"/>
            <a:ext cx="23574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Temporal Feature Extraction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86248" y="3143248"/>
            <a:ext cx="221457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Spatial Feature Extraction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571604" y="4357694"/>
            <a:ext cx="385765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Content type estimation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1786712" y="407114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4822827" y="410686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own Arrow 21"/>
          <p:cNvSpPr/>
          <p:nvPr/>
        </p:nvSpPr>
        <p:spPr>
          <a:xfrm>
            <a:off x="3000364" y="4857760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2071670" y="2857496"/>
            <a:ext cx="342902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893869" y="303529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5358612" y="299957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wn Arrow 28"/>
          <p:cNvSpPr/>
          <p:nvPr/>
        </p:nvSpPr>
        <p:spPr>
          <a:xfrm>
            <a:off x="3428992" y="2500306"/>
            <a:ext cx="260033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2285984" y="5429264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Content type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214678" y="2143116"/>
            <a:ext cx="1296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Raw Video</a:t>
            </a:r>
          </a:p>
        </p:txBody>
      </p:sp>
      <p:sp>
        <p:nvSpPr>
          <p:cNvPr id="2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928813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dirty="0">
                <a:solidFill>
                  <a:srgbClr val="FFFF00"/>
                </a:solidFill>
              </a:rPr>
              <a:t>Classification of video contents (2)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2000240"/>
            <a:ext cx="8501062" cy="4429156"/>
          </a:xfrm>
        </p:spPr>
        <p:txBody>
          <a:bodyPr rtlCol="0">
            <a:normAutofit/>
          </a:bodyPr>
          <a:lstStyle/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   </a:t>
            </a: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endParaRPr lang="en-GB" sz="1600" dirty="0">
              <a:solidFill>
                <a:schemeClr val="tx1"/>
              </a:solidFill>
            </a:endParaRPr>
          </a:p>
          <a:p>
            <a:pPr algn="l"/>
            <a:r>
              <a:rPr lang="en-GB" sz="1600" dirty="0">
                <a:solidFill>
                  <a:schemeClr val="tx1"/>
                </a:solidFill>
              </a:rPr>
              <a:t> </a:t>
            </a:r>
            <a:endParaRPr lang="en-GB" sz="2000" dirty="0">
              <a:solidFill>
                <a:schemeClr val="tx1"/>
              </a:solidFill>
            </a:endParaRP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 - Data split at 38%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-  </a:t>
            </a:r>
            <a:r>
              <a:rPr lang="en-GB" sz="2000" dirty="0" err="1">
                <a:solidFill>
                  <a:schemeClr val="tx1"/>
                </a:solidFill>
              </a:rPr>
              <a:t>Cophenetic</a:t>
            </a:r>
            <a:r>
              <a:rPr lang="en-GB" sz="2000" dirty="0">
                <a:solidFill>
                  <a:schemeClr val="tx1"/>
                </a:solidFill>
              </a:rPr>
              <a:t> Coefficient C ~ 86.21%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 - Classified into 3 groups as a clear structure  is formed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6286500"/>
            <a:ext cx="500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2000250"/>
            <a:ext cx="9144000" cy="1588"/>
          </a:xfrm>
          <a:prstGeom prst="line">
            <a:avLst/>
          </a:prstGeom>
          <a:ln w="25400" cmpd="sng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4375" y="6357938"/>
            <a:ext cx="8215313" cy="1587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29797-2E9C-42D4-B89E-C534F551447A}" type="slidenum">
              <a:rPr lang="en-GB"/>
              <a:pPr>
                <a:defRPr/>
              </a:pPr>
              <a:t>9</a:t>
            </a:fld>
            <a:endParaRPr lang="en-GB"/>
          </a:p>
        </p:txBody>
      </p:sp>
      <p:pic>
        <p:nvPicPr>
          <p:cNvPr id="21513" name="Picture 2" descr="C:\Users\asiya\Pictures\adamantium-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6429375"/>
            <a:ext cx="2000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000240"/>
            <a:ext cx="350046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2214554"/>
            <a:ext cx="414340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2928926" y="6356350"/>
            <a:ext cx="35719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chemeClr val="tx1"/>
                </a:solidFill>
                <a:cs typeface="Arial" charset="0"/>
              </a:rPr>
              <a:t>IEEE ICC CQRM 14-18 June, Dresden, Germany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2326</TotalTime>
  <Words>1479</Words>
  <Application>Microsoft Office PowerPoint</Application>
  <PresentationFormat>On-screen Show (4:3)</PresentationFormat>
  <Paragraphs>351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Theme</vt:lpstr>
      <vt:lpstr>Equation</vt:lpstr>
      <vt:lpstr>Content Clustering Based Video Quality Prediction Model for MPEG4 Video Streaming over Wireless Networks</vt:lpstr>
      <vt:lpstr>Presentation Outline</vt:lpstr>
      <vt:lpstr>Current Status and Motivations (1)</vt:lpstr>
      <vt:lpstr>Current Status and Motivations (2)</vt:lpstr>
      <vt:lpstr>Video Quality for Wireless Networks (1)</vt:lpstr>
      <vt:lpstr>Video Quality for Wireless Networks(2)</vt:lpstr>
      <vt:lpstr>Aims of the project</vt:lpstr>
      <vt:lpstr>Classification of video contents (1)</vt:lpstr>
      <vt:lpstr>Classification of video contents (2)</vt:lpstr>
      <vt:lpstr>Classification of Video Contents (4) </vt:lpstr>
      <vt:lpstr>Simulation Set-up</vt:lpstr>
      <vt:lpstr>List of Variable Test Parameters</vt:lpstr>
      <vt:lpstr>Simulation Platform</vt:lpstr>
      <vt:lpstr>Novel Non-intrusive Video Quality Prediction Model </vt:lpstr>
      <vt:lpstr>PCA Analysis</vt:lpstr>
      <vt:lpstr>Proposed Model</vt:lpstr>
      <vt:lpstr>Novel Non-intrusive Video Quality Prediction Model </vt:lpstr>
      <vt:lpstr>Conclusions</vt:lpstr>
      <vt:lpstr>Future Work</vt:lpstr>
      <vt:lpstr>References</vt:lpstr>
      <vt:lpstr>Contact details</vt:lpstr>
    </vt:vector>
  </TitlesOfParts>
  <Company>University of Plymouth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akhan1</dc:creator>
  <cp:lastModifiedBy>akhan1</cp:lastModifiedBy>
  <cp:revision>192</cp:revision>
  <dcterms:created xsi:type="dcterms:W3CDTF">2008-09-04T10:00:17Z</dcterms:created>
  <dcterms:modified xsi:type="dcterms:W3CDTF">2009-06-03T12:18:10Z</dcterms:modified>
</cp:coreProperties>
</file>